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654" r:id="rId1"/>
  </p:sldMasterIdLst>
  <p:sldIdLst>
    <p:sldId id="256" r:id="rId2"/>
    <p:sldId id="299" r:id="rId3"/>
    <p:sldId id="301" r:id="rId4"/>
    <p:sldId id="302" r:id="rId5"/>
    <p:sldId id="303" r:id="rId6"/>
    <p:sldId id="306" r:id="rId7"/>
    <p:sldId id="304" r:id="rId8"/>
    <p:sldId id="307" r:id="rId9"/>
    <p:sldId id="310" r:id="rId10"/>
    <p:sldId id="309" r:id="rId11"/>
    <p:sldId id="257" r:id="rId12"/>
    <p:sldId id="262" r:id="rId13"/>
    <p:sldId id="259" r:id="rId14"/>
    <p:sldId id="280" r:id="rId15"/>
    <p:sldId id="260" r:id="rId16"/>
    <p:sldId id="265" r:id="rId17"/>
    <p:sldId id="264" r:id="rId18"/>
    <p:sldId id="266" r:id="rId19"/>
    <p:sldId id="261" r:id="rId20"/>
    <p:sldId id="258" r:id="rId21"/>
    <p:sldId id="281" r:id="rId22"/>
    <p:sldId id="282" r:id="rId23"/>
    <p:sldId id="283" r:id="rId24"/>
    <p:sldId id="284" r:id="rId25"/>
    <p:sldId id="275" r:id="rId26"/>
    <p:sldId id="274" r:id="rId27"/>
    <p:sldId id="273" r:id="rId28"/>
    <p:sldId id="272" r:id="rId29"/>
    <p:sldId id="271" r:id="rId30"/>
    <p:sldId id="269" r:id="rId31"/>
    <p:sldId id="298" r:id="rId32"/>
    <p:sldId id="267" r:id="rId33"/>
    <p:sldId id="276" r:id="rId34"/>
    <p:sldId id="311" r:id="rId35"/>
    <p:sldId id="312"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07"/>
    <p:restoredTop sz="94679"/>
  </p:normalViewPr>
  <p:slideViewPr>
    <p:cSldViewPr snapToGrid="0" snapToObjects="1">
      <p:cViewPr varScale="1">
        <p:scale>
          <a:sx n="108" d="100"/>
          <a:sy n="108" d="100"/>
        </p:scale>
        <p:origin x="864"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5" name="Footer Placeholder 4"/>
          <p:cNvSpPr>
            <a:spLocks noGrp="1"/>
          </p:cNvSpPr>
          <p:nvPr>
            <p:ph type="ftr" sz="quarter" idx="11"/>
          </p:nvPr>
        </p:nvSpPr>
        <p:spPr/>
        <p:txBody>
          <a:bodyPr/>
          <a:lstStyle/>
          <a:p>
            <a:endParaRPr lang="sr-Latn-R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227620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5" name="Footer Placeholder 4"/>
          <p:cNvSpPr>
            <a:spLocks noGrp="1"/>
          </p:cNvSpPr>
          <p:nvPr>
            <p:ph type="ftr" sz="quarter" idx="11"/>
          </p:nvPr>
        </p:nvSpPr>
        <p:spPr/>
        <p:txBody>
          <a:bodyPr/>
          <a:lstStyle/>
          <a:p>
            <a:endParaRPr lang="sr-Latn-R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587234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5" name="Footer Placeholder 4"/>
          <p:cNvSpPr>
            <a:spLocks noGrp="1"/>
          </p:cNvSpPr>
          <p:nvPr>
            <p:ph type="ftr" sz="quarter" idx="11"/>
          </p:nvPr>
        </p:nvSpPr>
        <p:spPr/>
        <p:txBody>
          <a:bodyPr/>
          <a:lstStyle/>
          <a:p>
            <a:endParaRPr lang="sr-Latn-R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47EE53C-B117-A848-8DB2-66BDCA8E2203}" type="slidenum">
              <a:rPr lang="sr-Latn-RS" smtClean="0"/>
              <a:t>‹#›</a:t>
            </a:fld>
            <a:endParaRPr lang="sr-Latn-R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00546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6" name="Footer Placeholder 5"/>
          <p:cNvSpPr>
            <a:spLocks noGrp="1"/>
          </p:cNvSpPr>
          <p:nvPr>
            <p:ph type="ftr" sz="quarter" idx="11"/>
          </p:nvPr>
        </p:nvSpPr>
        <p:spPr/>
        <p:txBody>
          <a:bodyPr/>
          <a:lstStyle/>
          <a:p>
            <a:endParaRPr lang="sr-Latn-R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2104553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6" name="Footer Placeholder 5"/>
          <p:cNvSpPr>
            <a:spLocks noGrp="1"/>
          </p:cNvSpPr>
          <p:nvPr>
            <p:ph type="ftr" sz="quarter" idx="11"/>
          </p:nvPr>
        </p:nvSpPr>
        <p:spPr/>
        <p:txBody>
          <a:bodyPr/>
          <a:lstStyle/>
          <a:p>
            <a:endParaRPr lang="sr-Latn-R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47EE53C-B117-A848-8DB2-66BDCA8E2203}" type="slidenum">
              <a:rPr lang="sr-Latn-RS" smtClean="0"/>
              <a:t>‹#›</a:t>
            </a:fld>
            <a:endParaRPr lang="sr-Latn-R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04887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6" name="Footer Placeholder 5"/>
          <p:cNvSpPr>
            <a:spLocks noGrp="1"/>
          </p:cNvSpPr>
          <p:nvPr>
            <p:ph type="ftr" sz="quarter" idx="11"/>
          </p:nvPr>
        </p:nvSpPr>
        <p:spPr/>
        <p:txBody>
          <a:bodyPr/>
          <a:lstStyle/>
          <a:p>
            <a:endParaRPr lang="sr-Latn-R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1329251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5" name="Footer Placeholder 4"/>
          <p:cNvSpPr>
            <a:spLocks noGrp="1"/>
          </p:cNvSpPr>
          <p:nvPr>
            <p:ph type="ftr" sz="quarter" idx="11"/>
          </p:nvPr>
        </p:nvSpPr>
        <p:spPr/>
        <p:txBody>
          <a:bodyPr/>
          <a:lstStyle/>
          <a:p>
            <a:endParaRPr lang="sr-Latn-R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24783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5" name="Footer Placeholder 4"/>
          <p:cNvSpPr>
            <a:spLocks noGrp="1"/>
          </p:cNvSpPr>
          <p:nvPr>
            <p:ph type="ftr" sz="quarter" idx="11"/>
          </p:nvPr>
        </p:nvSpPr>
        <p:spPr/>
        <p:txBody>
          <a:bodyPr/>
          <a:lstStyle/>
          <a:p>
            <a:endParaRPr lang="sr-Latn-R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4108951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44476"/>
            <a:ext cx="11180233" cy="1431925"/>
          </a:xfrm>
        </p:spPr>
        <p:txBody>
          <a:bodyPr/>
          <a:lstStyle/>
          <a:p>
            <a:r>
              <a:rPr lang="en-US"/>
              <a:t>Click to edit Master title style</a:t>
            </a:r>
          </a:p>
        </p:txBody>
      </p:sp>
      <p:sp>
        <p:nvSpPr>
          <p:cNvPr id="3" name="Text Placeholder 2"/>
          <p:cNvSpPr>
            <a:spLocks noGrp="1"/>
          </p:cNvSpPr>
          <p:nvPr>
            <p:ph type="body" sz="half" idx="1"/>
          </p:nvPr>
        </p:nvSpPr>
        <p:spPr>
          <a:xfrm>
            <a:off x="1117601" y="1905000"/>
            <a:ext cx="5236633"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57434" y="1905000"/>
            <a:ext cx="5236633"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a:extLst>
              <a:ext uri="{FF2B5EF4-FFF2-40B4-BE49-F238E27FC236}">
                <a16:creationId xmlns:a16="http://schemas.microsoft.com/office/drawing/2014/main" id="{25AA5648-8924-4B8C-811C-79F93FF8D895}"/>
              </a:ext>
            </a:extLst>
          </p:cNvPr>
          <p:cNvSpPr>
            <a:spLocks noGrp="1" noChangeArrowheads="1"/>
          </p:cNvSpPr>
          <p:nvPr>
            <p:ph type="dt" sz="half" idx="10"/>
          </p:nvPr>
        </p:nvSpPr>
        <p:spPr/>
        <p:txBody>
          <a:bodyPr/>
          <a:lstStyle>
            <a:lvl1pPr>
              <a:defRPr/>
            </a:lvl1pPr>
          </a:lstStyle>
          <a:p>
            <a:pPr>
              <a:defRPr/>
            </a:pPr>
            <a:fld id="{8F7FB2C2-0B98-4680-8EBD-5BB3EC7B930A}" type="datetimeFigureOut">
              <a:rPr lang="en-US"/>
              <a:pPr>
                <a:defRPr/>
              </a:pPr>
              <a:t>12/20/23</a:t>
            </a:fld>
            <a:endParaRPr lang="en-US"/>
          </a:p>
        </p:txBody>
      </p:sp>
      <p:sp>
        <p:nvSpPr>
          <p:cNvPr id="6" name="Rectangle 12">
            <a:extLst>
              <a:ext uri="{FF2B5EF4-FFF2-40B4-BE49-F238E27FC236}">
                <a16:creationId xmlns:a16="http://schemas.microsoft.com/office/drawing/2014/main" id="{EBD11112-CCC8-4D3A-A2BC-8535ECCEE9AB}"/>
              </a:ext>
            </a:extLst>
          </p:cNvPr>
          <p:cNvSpPr>
            <a:spLocks noGrp="1" noChangeArrowheads="1"/>
          </p:cNvSpPr>
          <p:nvPr>
            <p:ph type="ftr" sz="quarter" idx="11"/>
          </p:nvPr>
        </p:nvSpPr>
        <p:spPr/>
        <p:txBody>
          <a:bodyPr/>
          <a:lstStyle>
            <a:lvl1pPr>
              <a:defRPr/>
            </a:lvl1pPr>
          </a:lstStyle>
          <a:p>
            <a:pPr>
              <a:defRPr/>
            </a:pPr>
            <a:endParaRPr lang="en-US"/>
          </a:p>
        </p:txBody>
      </p:sp>
      <p:sp>
        <p:nvSpPr>
          <p:cNvPr id="7" name="Rectangle 13">
            <a:extLst>
              <a:ext uri="{FF2B5EF4-FFF2-40B4-BE49-F238E27FC236}">
                <a16:creationId xmlns:a16="http://schemas.microsoft.com/office/drawing/2014/main" id="{27E7750F-D338-4439-A6D5-9CEA5BCB13E1}"/>
              </a:ext>
            </a:extLst>
          </p:cNvPr>
          <p:cNvSpPr>
            <a:spLocks noGrp="1" noChangeArrowheads="1"/>
          </p:cNvSpPr>
          <p:nvPr>
            <p:ph type="sldNum" sz="quarter" idx="12"/>
          </p:nvPr>
        </p:nvSpPr>
        <p:spPr/>
        <p:txBody>
          <a:bodyPr/>
          <a:lstStyle>
            <a:lvl1pPr>
              <a:defRPr/>
            </a:lvl1pPr>
          </a:lstStyle>
          <a:p>
            <a:fld id="{6ED04A27-F912-4C6A-B387-98ADA1533F0F}" type="slidenum">
              <a:rPr lang="en-US" altLang="en-US"/>
              <a:pPr/>
              <a:t>‹#›</a:t>
            </a:fld>
            <a:endParaRPr lang="en-US" altLang="en-US"/>
          </a:p>
        </p:txBody>
      </p:sp>
    </p:spTree>
    <p:extLst>
      <p:ext uri="{BB962C8B-B14F-4D97-AF65-F5344CB8AC3E}">
        <p14:creationId xmlns:p14="http://schemas.microsoft.com/office/powerpoint/2010/main" val="768017940"/>
      </p:ext>
    </p:extLst>
  </p:cSld>
  <p:clrMapOvr>
    <a:masterClrMapping/>
  </p:clrMapOvr>
  <p:transition>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5" name="Footer Placeholder 4"/>
          <p:cNvSpPr>
            <a:spLocks noGrp="1"/>
          </p:cNvSpPr>
          <p:nvPr>
            <p:ph type="ftr" sz="quarter" idx="11"/>
          </p:nvPr>
        </p:nvSpPr>
        <p:spPr/>
        <p:txBody>
          <a:bodyPr/>
          <a:lstStyle/>
          <a:p>
            <a:endParaRPr lang="sr-Latn-R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1217054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5" name="Footer Placeholder 4"/>
          <p:cNvSpPr>
            <a:spLocks noGrp="1"/>
          </p:cNvSpPr>
          <p:nvPr>
            <p:ph type="ftr" sz="quarter" idx="11"/>
          </p:nvPr>
        </p:nvSpPr>
        <p:spPr/>
        <p:txBody>
          <a:bodyPr/>
          <a:lstStyle/>
          <a:p>
            <a:endParaRPr lang="sr-Latn-R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951952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6" name="Footer Placeholder 5"/>
          <p:cNvSpPr>
            <a:spLocks noGrp="1"/>
          </p:cNvSpPr>
          <p:nvPr>
            <p:ph type="ftr" sz="quarter" idx="11"/>
          </p:nvPr>
        </p:nvSpPr>
        <p:spPr/>
        <p:txBody>
          <a:bodyPr/>
          <a:lstStyle/>
          <a:p>
            <a:endParaRPr lang="sr-Latn-R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801874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8" name="Footer Placeholder 7"/>
          <p:cNvSpPr>
            <a:spLocks noGrp="1"/>
          </p:cNvSpPr>
          <p:nvPr>
            <p:ph type="ftr" sz="quarter" idx="11"/>
          </p:nvPr>
        </p:nvSpPr>
        <p:spPr/>
        <p:txBody>
          <a:bodyPr/>
          <a:lstStyle/>
          <a:p>
            <a:endParaRPr lang="sr-Latn-R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1539285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4" name="Footer Placeholder 3"/>
          <p:cNvSpPr>
            <a:spLocks noGrp="1"/>
          </p:cNvSpPr>
          <p:nvPr>
            <p:ph type="ftr" sz="quarter" idx="11"/>
          </p:nvPr>
        </p:nvSpPr>
        <p:spPr/>
        <p:txBody>
          <a:bodyPr/>
          <a:lstStyle/>
          <a:p>
            <a:endParaRPr lang="sr-Latn-R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895425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3" name="Footer Placeholder 2"/>
          <p:cNvSpPr>
            <a:spLocks noGrp="1"/>
          </p:cNvSpPr>
          <p:nvPr>
            <p:ph type="ftr" sz="quarter" idx="11"/>
          </p:nvPr>
        </p:nvSpPr>
        <p:spPr/>
        <p:txBody>
          <a:bodyPr/>
          <a:lstStyle/>
          <a:p>
            <a:endParaRPr lang="sr-Latn-R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567805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6" name="Footer Placeholder 5"/>
          <p:cNvSpPr>
            <a:spLocks noGrp="1"/>
          </p:cNvSpPr>
          <p:nvPr>
            <p:ph type="ftr" sz="quarter" idx="11"/>
          </p:nvPr>
        </p:nvSpPr>
        <p:spPr/>
        <p:txBody>
          <a:bodyPr/>
          <a:lstStyle/>
          <a:p>
            <a:endParaRPr lang="sr-Latn-R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873768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20.12.23.</a:t>
            </a:fld>
            <a:endParaRPr lang="sr-Latn-RS"/>
          </a:p>
        </p:txBody>
      </p:sp>
      <p:sp>
        <p:nvSpPr>
          <p:cNvPr id="6" name="Footer Placeholder 5"/>
          <p:cNvSpPr>
            <a:spLocks noGrp="1"/>
          </p:cNvSpPr>
          <p:nvPr>
            <p:ph type="ftr" sz="quarter" idx="11"/>
          </p:nvPr>
        </p:nvSpPr>
        <p:spPr/>
        <p:txBody>
          <a:bodyPr/>
          <a:lstStyle/>
          <a:p>
            <a:r>
              <a:rPr lang="en-US"/>
              <a:t>
              </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140736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BA4606C-FEC4-5A44-95FD-F76338F4ED52}" type="datetimeFigureOut">
              <a:rPr lang="sr-Latn-RS" smtClean="0"/>
              <a:t>20.12.23.</a:t>
            </a:fld>
            <a:endParaRPr lang="sr-Latn-R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47EE53C-B117-A848-8DB2-66BDCA8E2203}" type="slidenum">
              <a:rPr lang="sr-Latn-RS" smtClean="0"/>
              <a:t>‹#›</a:t>
            </a:fld>
            <a:endParaRPr lang="sr-Latn-RS"/>
          </a:p>
        </p:txBody>
      </p:sp>
    </p:spTree>
    <p:extLst>
      <p:ext uri="{BB962C8B-B14F-4D97-AF65-F5344CB8AC3E}">
        <p14:creationId xmlns:p14="http://schemas.microsoft.com/office/powerpoint/2010/main" val="527064676"/>
      </p:ext>
    </p:extLst>
  </p:cSld>
  <p:clrMap bg1="lt1" tx1="dk1" bg2="lt2" tx2="dk2" accent1="accent1" accent2="accent2" accent3="accent3" accent4="accent4" accent5="accent5" accent6="accent6" hlink="hlink" folHlink="folHlink"/>
  <p:sldLayoutIdLst>
    <p:sldLayoutId id="2147484655" r:id="rId1"/>
    <p:sldLayoutId id="2147484656" r:id="rId2"/>
    <p:sldLayoutId id="2147484657" r:id="rId3"/>
    <p:sldLayoutId id="2147484658" r:id="rId4"/>
    <p:sldLayoutId id="2147484659" r:id="rId5"/>
    <p:sldLayoutId id="2147484660" r:id="rId6"/>
    <p:sldLayoutId id="2147484661" r:id="rId7"/>
    <p:sldLayoutId id="2147484662" r:id="rId8"/>
    <p:sldLayoutId id="2147484663" r:id="rId9"/>
    <p:sldLayoutId id="2147484664" r:id="rId10"/>
    <p:sldLayoutId id="2147484665" r:id="rId11"/>
    <p:sldLayoutId id="2147484666" r:id="rId12"/>
    <p:sldLayoutId id="2147484667" r:id="rId13"/>
    <p:sldLayoutId id="2147484668" r:id="rId14"/>
    <p:sldLayoutId id="2147484669" r:id="rId15"/>
    <p:sldLayoutId id="2147484670" r:id="rId16"/>
    <p:sldLayoutId id="2147484671" r:id="rId17"/>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google.rs/url?sa=i&amp;rct=j&amp;q=&amp;esrc=s&amp;source=images&amp;cd=&amp;cad=rja&amp;uact=8&amp;ved=0ahUKEwjS9oa5383MAhWCAxoKHbueDf4QjRwIBw&amp;url=https://en.wikipedia.org/wiki/Cell_cycle&amp;psig=AFQjCNHfZOdUtMjRNl2-ASbLLCkXZHXEgg&amp;ust=1462909158071403"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google.rs/url?sa=i&amp;rct=j&amp;q=&amp;esrc=s&amp;source=images&amp;cd=&amp;cad=rja&amp;uact=8&amp;ved=0ahUKEwjTgLu24M3MAhWEXRoKHUg9B70QjRwIBw&amp;url=http://www.utellstory.com/viewstory/view/2929534cdd74daaddb08a8eff56ba1d0&amp;psig=AFQjCNGsskxOdHLRR2ZHJaCPj8UFUWVYZQ&amp;ust=1462909387647264" TargetMode="Externa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7.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google.rs/url?sa=i&amp;rct=j&amp;q=&amp;esrc=s&amp;source=images&amp;cd=&amp;cad=rja&amp;uact=8&amp;ved=0CAcQjRxqFQoTCOTDy9nqnMcCFSEX2wodsQkAVw&amp;url=http://botanika.biologija.org/zeleni-skrat/drobnogled/mitoza.htm&amp;ei=M7fHVaTeM6Gu7Aaxk4C4BQ&amp;bvm=bv.99804247,d.bGQ&amp;psig=AFQjCNGKTGp8p_SK8MH2fsdMUHbYu9t34A&amp;ust=1439238315787547" TargetMode="Externa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hyperlink" Target="http://www.google.rs/url?sa=i&amp;rct=j&amp;q=&amp;esrc=s&amp;source=images&amp;cd=&amp;cad=rja&amp;uact=8&amp;ved=0CAcQjRxqFQoTCKys1YDsnMcCFWEr2wodiucEvQ&amp;url=http://nzetc.victoria.ac.nz/tm/scholarly/tei-Bio13Tuat01-t1-body-d5.html&amp;ei=krjHVaybDuHW7AaKz5PoCw&amp;bvm=bv.99804247,d.bGQ&amp;psig=AFQjCNG84UBHNa2bbgep3sbY0ooeC33gFQ&amp;ust=1439238592499663"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youtube.com/watch?v=DwAFZb8juMQ"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EBCD2-0183-B342-AC61-0B7F55CBE1E7}"/>
              </a:ext>
            </a:extLst>
          </p:cNvPr>
          <p:cNvSpPr>
            <a:spLocks noGrp="1"/>
          </p:cNvSpPr>
          <p:nvPr>
            <p:ph type="ctrTitle"/>
          </p:nvPr>
        </p:nvSpPr>
        <p:spPr/>
        <p:txBody>
          <a:bodyPr>
            <a:normAutofit fontScale="90000"/>
          </a:bodyPr>
          <a:lstStyle/>
          <a:p>
            <a:r>
              <a:rPr lang="en-US" dirty="0"/>
              <a:t>REPRODUCTION OF MOLECULES, VIRUSES, BACTERIA AND CELLS</a:t>
            </a:r>
            <a:endParaRPr lang="sr-Latn-RS" dirty="0"/>
          </a:p>
        </p:txBody>
      </p:sp>
      <p:sp>
        <p:nvSpPr>
          <p:cNvPr id="5" name="Subtitle 4">
            <a:extLst>
              <a:ext uri="{FF2B5EF4-FFF2-40B4-BE49-F238E27FC236}">
                <a16:creationId xmlns:a16="http://schemas.microsoft.com/office/drawing/2014/main" id="{4498226C-B1F6-D841-9980-403E5583B48C}"/>
              </a:ext>
            </a:extLst>
          </p:cNvPr>
          <p:cNvSpPr>
            <a:spLocks noGrp="1"/>
          </p:cNvSpPr>
          <p:nvPr>
            <p:ph type="subTitle" idx="1"/>
          </p:nvPr>
        </p:nvSpPr>
        <p:spPr/>
        <p:txBody>
          <a:bodyPr/>
          <a:lstStyle/>
          <a:p>
            <a:endParaRPr lang="sr-Latn-RS"/>
          </a:p>
        </p:txBody>
      </p:sp>
    </p:spTree>
    <p:extLst>
      <p:ext uri="{BB962C8B-B14F-4D97-AF65-F5344CB8AC3E}">
        <p14:creationId xmlns:p14="http://schemas.microsoft.com/office/powerpoint/2010/main" val="3390468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12895-19B0-0247-BBA0-BBCE27108857}"/>
              </a:ext>
            </a:extLst>
          </p:cNvPr>
          <p:cNvSpPr>
            <a:spLocks noGrp="1"/>
          </p:cNvSpPr>
          <p:nvPr>
            <p:ph type="ctrTitle"/>
          </p:nvPr>
        </p:nvSpPr>
        <p:spPr/>
        <p:txBody>
          <a:bodyPr/>
          <a:lstStyle/>
          <a:p>
            <a:r>
              <a:rPr lang="sr-Latn-RS" dirty="0"/>
              <a:t>CELL DIVISION</a:t>
            </a:r>
          </a:p>
        </p:txBody>
      </p:sp>
      <p:sp>
        <p:nvSpPr>
          <p:cNvPr id="3" name="Subtitle 2">
            <a:extLst>
              <a:ext uri="{FF2B5EF4-FFF2-40B4-BE49-F238E27FC236}">
                <a16:creationId xmlns:a16="http://schemas.microsoft.com/office/drawing/2014/main" id="{272792BB-F9B7-134F-AC8A-1D49F9A0CA58}"/>
              </a:ext>
            </a:extLst>
          </p:cNvPr>
          <p:cNvSpPr>
            <a:spLocks noGrp="1"/>
          </p:cNvSpPr>
          <p:nvPr>
            <p:ph type="subTitle" idx="1"/>
          </p:nvPr>
        </p:nvSpPr>
        <p:spPr/>
        <p:txBody>
          <a:bodyPr/>
          <a:lstStyle/>
          <a:p>
            <a:endParaRPr lang="sr-Latn-RS"/>
          </a:p>
        </p:txBody>
      </p:sp>
    </p:spTree>
    <p:extLst>
      <p:ext uri="{BB962C8B-B14F-4D97-AF65-F5344CB8AC3E}">
        <p14:creationId xmlns:p14="http://schemas.microsoft.com/office/powerpoint/2010/main" val="1693551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99E3B-2D50-B64B-8B33-24D9264317B0}"/>
              </a:ext>
            </a:extLst>
          </p:cNvPr>
          <p:cNvSpPr>
            <a:spLocks noGrp="1"/>
          </p:cNvSpPr>
          <p:nvPr>
            <p:ph type="title"/>
          </p:nvPr>
        </p:nvSpPr>
        <p:spPr/>
        <p:txBody>
          <a:bodyPr/>
          <a:lstStyle/>
          <a:p>
            <a:r>
              <a:rPr lang="sr-Latn-RS" dirty="0"/>
              <a:t>MITOSIS</a:t>
            </a:r>
          </a:p>
        </p:txBody>
      </p:sp>
      <p:sp>
        <p:nvSpPr>
          <p:cNvPr id="3" name="Content Placeholder 2">
            <a:extLst>
              <a:ext uri="{FF2B5EF4-FFF2-40B4-BE49-F238E27FC236}">
                <a16:creationId xmlns:a16="http://schemas.microsoft.com/office/drawing/2014/main" id="{550E31A1-CED4-9F48-815D-C193B591BA91}"/>
              </a:ext>
            </a:extLst>
          </p:cNvPr>
          <p:cNvSpPr>
            <a:spLocks noGrp="1"/>
          </p:cNvSpPr>
          <p:nvPr>
            <p:ph idx="1"/>
          </p:nvPr>
        </p:nvSpPr>
        <p:spPr/>
        <p:txBody>
          <a:bodyPr>
            <a:normAutofit/>
          </a:bodyPr>
          <a:lstStyle/>
          <a:p>
            <a:r>
              <a:rPr lang="en-US" sz="1800" dirty="0">
                <a:effectLst/>
                <a:latin typeface="Revival565BT"/>
              </a:rPr>
              <a:t>Mitosis is the process of somatic cell division.</a:t>
            </a:r>
          </a:p>
          <a:p>
            <a:r>
              <a:rPr lang="en-US" sz="1800" dirty="0">
                <a:effectLst/>
                <a:latin typeface="Revival565BT"/>
              </a:rPr>
              <a:t>Single cell divides resulting in two identical daughter cells, each containing the same number of chromosomes and genetic content as that of the original cell (cells are identical to each other and to the parent cell). </a:t>
            </a:r>
          </a:p>
          <a:p>
            <a:r>
              <a:rPr lang="en-US" dirty="0">
                <a:latin typeface="Revival565BT"/>
              </a:rPr>
              <a:t>D</a:t>
            </a:r>
            <a:r>
              <a:rPr lang="en-US" sz="1800" dirty="0">
                <a:effectLst/>
                <a:latin typeface="Revival565BT"/>
              </a:rPr>
              <a:t>ivision of the nucleus (karyokinesis) and division of the cytoplasm (cytokinesis)</a:t>
            </a:r>
          </a:p>
          <a:p>
            <a:endParaRPr lang="en-US" dirty="0">
              <a:effectLst/>
            </a:endParaRPr>
          </a:p>
          <a:p>
            <a:endParaRPr lang="sr-Latn-RS" dirty="0"/>
          </a:p>
        </p:txBody>
      </p:sp>
      <p:pic>
        <p:nvPicPr>
          <p:cNvPr id="6" name="Picture 4" descr="Miitosis-overview">
            <a:extLst>
              <a:ext uri="{FF2B5EF4-FFF2-40B4-BE49-F238E27FC236}">
                <a16:creationId xmlns:a16="http://schemas.microsoft.com/office/drawing/2014/main" id="{9D2B3926-7F9E-734A-8F7E-E0A464EB32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212" y="4251011"/>
            <a:ext cx="8458200" cy="24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5001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7F3C9-26AC-324A-AB4A-BC9D81FB293F}"/>
              </a:ext>
            </a:extLst>
          </p:cNvPr>
          <p:cNvSpPr>
            <a:spLocks noGrp="1"/>
          </p:cNvSpPr>
          <p:nvPr>
            <p:ph type="title"/>
          </p:nvPr>
        </p:nvSpPr>
        <p:spPr/>
        <p:txBody>
          <a:bodyPr/>
          <a:lstStyle/>
          <a:p>
            <a:r>
              <a:rPr lang="sr-Latn-RS" dirty="0"/>
              <a:t>SIGNIFICANCE OF MITOSIS</a:t>
            </a:r>
          </a:p>
        </p:txBody>
      </p:sp>
      <p:sp>
        <p:nvSpPr>
          <p:cNvPr id="4" name="Content Placeholder 3">
            <a:extLst>
              <a:ext uri="{FF2B5EF4-FFF2-40B4-BE49-F238E27FC236}">
                <a16:creationId xmlns:a16="http://schemas.microsoft.com/office/drawing/2014/main" id="{1DAD53FB-87E1-0B46-AE7C-CE0365FD9C64}"/>
              </a:ext>
            </a:extLst>
          </p:cNvPr>
          <p:cNvSpPr>
            <a:spLocks noGrp="1"/>
          </p:cNvSpPr>
          <p:nvPr>
            <p:ph idx="1"/>
          </p:nvPr>
        </p:nvSpPr>
        <p:spPr>
          <a:xfrm>
            <a:off x="2589212" y="2133600"/>
            <a:ext cx="4916262" cy="3777622"/>
          </a:xfrm>
        </p:spPr>
        <p:txBody>
          <a:bodyPr/>
          <a:lstStyle/>
          <a:p>
            <a:r>
              <a:rPr lang="en-US" dirty="0">
                <a:latin typeface="Revival565BT"/>
              </a:rPr>
              <a:t>Tissue growth </a:t>
            </a:r>
          </a:p>
          <a:p>
            <a:r>
              <a:rPr lang="en-US" dirty="0">
                <a:latin typeface="Revival565BT"/>
              </a:rPr>
              <a:t>Repair and regeneration of damaged tissue</a:t>
            </a:r>
          </a:p>
          <a:p>
            <a:r>
              <a:rPr lang="en-US" dirty="0">
                <a:latin typeface="Revival565BT"/>
              </a:rPr>
              <a:t>Asexual reproduction in lower organisms (binary or multiple fission).</a:t>
            </a:r>
            <a:endParaRPr lang="en-US" sz="1800" dirty="0">
              <a:effectLst/>
              <a:latin typeface="Revival565BT"/>
            </a:endParaRPr>
          </a:p>
          <a:p>
            <a:endParaRPr lang="sr-Latn-RS" dirty="0"/>
          </a:p>
        </p:txBody>
      </p:sp>
      <p:pic>
        <p:nvPicPr>
          <p:cNvPr id="6" name="Picture 2" descr="Lesson 1: How does cell division affect growth? - ppt video online download">
            <a:extLst>
              <a:ext uri="{FF2B5EF4-FFF2-40B4-BE49-F238E27FC236}">
                <a16:creationId xmlns:a16="http://schemas.microsoft.com/office/drawing/2014/main" id="{E2767EE5-E4B1-804D-92FE-B71D8763E2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135" t="18416" r="15395" b="17707"/>
          <a:stretch/>
        </p:blipFill>
        <p:spPr bwMode="auto">
          <a:xfrm>
            <a:off x="7605655" y="1714147"/>
            <a:ext cx="4190723" cy="284773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ell growth and regeneration Stock Photo - Alamy">
            <a:extLst>
              <a:ext uri="{FF2B5EF4-FFF2-40B4-BE49-F238E27FC236}">
                <a16:creationId xmlns:a16="http://schemas.microsoft.com/office/drawing/2014/main" id="{1FA890FF-5C8B-F946-B11E-BB5E715B25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2323"/>
          <a:stretch/>
        </p:blipFill>
        <p:spPr bwMode="auto">
          <a:xfrm>
            <a:off x="3185440" y="4022411"/>
            <a:ext cx="3104198" cy="2554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2731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5B0A-D385-E640-9B34-5377F64344B3}"/>
              </a:ext>
            </a:extLst>
          </p:cNvPr>
          <p:cNvSpPr>
            <a:spLocks noGrp="1"/>
          </p:cNvSpPr>
          <p:nvPr>
            <p:ph type="title"/>
          </p:nvPr>
        </p:nvSpPr>
        <p:spPr/>
        <p:txBody>
          <a:bodyPr/>
          <a:lstStyle/>
          <a:p>
            <a:pPr algn="ctr"/>
            <a:r>
              <a:rPr lang="sr-Latn-RS" dirty="0"/>
              <a:t>THE CELL CYCLE</a:t>
            </a:r>
          </a:p>
        </p:txBody>
      </p:sp>
      <p:sp>
        <p:nvSpPr>
          <p:cNvPr id="3" name="Content Placeholder 2">
            <a:extLst>
              <a:ext uri="{FF2B5EF4-FFF2-40B4-BE49-F238E27FC236}">
                <a16:creationId xmlns:a16="http://schemas.microsoft.com/office/drawing/2014/main" id="{685EC5BF-E91E-FF4D-BDB6-040FDD50C81C}"/>
              </a:ext>
            </a:extLst>
          </p:cNvPr>
          <p:cNvSpPr>
            <a:spLocks noGrp="1"/>
          </p:cNvSpPr>
          <p:nvPr>
            <p:ph idx="1"/>
          </p:nvPr>
        </p:nvSpPr>
        <p:spPr>
          <a:xfrm>
            <a:off x="2589211" y="2133600"/>
            <a:ext cx="8911687" cy="3777622"/>
          </a:xfrm>
        </p:spPr>
        <p:txBody>
          <a:bodyPr/>
          <a:lstStyle/>
          <a:p>
            <a:r>
              <a:rPr lang="en-US" dirty="0">
                <a:latin typeface="Revival565BT"/>
              </a:rPr>
              <a:t>T</a:t>
            </a:r>
            <a:r>
              <a:rPr lang="en-US" sz="1800" dirty="0">
                <a:effectLst/>
                <a:latin typeface="Revival565BT"/>
              </a:rPr>
              <a:t>he period of cell preparation for cell division- </a:t>
            </a:r>
            <a:r>
              <a:rPr lang="en-US" sz="1800" b="1" dirty="0">
                <a:effectLst/>
                <a:latin typeface="Revival565BT"/>
              </a:rPr>
              <a:t>interphase</a:t>
            </a:r>
            <a:r>
              <a:rPr lang="en-US" sz="1800" dirty="0">
                <a:effectLst/>
                <a:latin typeface="Revival565BT"/>
              </a:rPr>
              <a:t> and cell division itself- </a:t>
            </a:r>
            <a:r>
              <a:rPr lang="en-US" sz="1800" b="1" dirty="0">
                <a:effectLst/>
                <a:latin typeface="Revival565BT"/>
              </a:rPr>
              <a:t>mitosis</a:t>
            </a:r>
            <a:r>
              <a:rPr lang="en-US" sz="1800" dirty="0">
                <a:effectLst/>
                <a:latin typeface="Revival565BT"/>
              </a:rPr>
              <a:t>.</a:t>
            </a:r>
          </a:p>
          <a:p>
            <a:endParaRPr lang="en-US" dirty="0"/>
          </a:p>
          <a:p>
            <a:endParaRPr lang="sr-Latn-RS" dirty="0"/>
          </a:p>
        </p:txBody>
      </p:sp>
      <p:pic>
        <p:nvPicPr>
          <p:cNvPr id="6" name="Picture 6" descr="https://upload.wikimedia.org/wikipedia/commons/thumb/e/e0/Cell_Cycle_2-2.svg/2000px-Cell_Cycle_2-2.svg.png">
            <a:hlinkClick r:id="rId2"/>
            <a:extLst>
              <a:ext uri="{FF2B5EF4-FFF2-40B4-BE49-F238E27FC236}">
                <a16:creationId xmlns:a16="http://schemas.microsoft.com/office/drawing/2014/main" id="{EAE715ED-8F98-3845-BCCA-867EAE1C11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0739" y="2562002"/>
            <a:ext cx="4100512"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0783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EFABF4BD-2E4B-4BE3-81F3-99C6073DE6C1}"/>
              </a:ext>
            </a:extLst>
          </p:cNvPr>
          <p:cNvSpPr>
            <a:spLocks noGrp="1" noRot="1" noChangeArrowheads="1"/>
          </p:cNvSpPr>
          <p:nvPr>
            <p:ph type="title"/>
          </p:nvPr>
        </p:nvSpPr>
        <p:spPr>
          <a:xfrm>
            <a:off x="1981200" y="608014"/>
            <a:ext cx="8229600" cy="1143000"/>
          </a:xfrm>
        </p:spPr>
        <p:txBody>
          <a:bodyPr/>
          <a:lstStyle/>
          <a:p>
            <a:pPr algn="ctr" eaLnBrk="1" hangingPunct="1"/>
            <a:r>
              <a:rPr lang="sr-Latn-CS" sz="3200" dirty="0"/>
              <a:t>INTERPHASE- </a:t>
            </a:r>
            <a:br>
              <a:rPr lang="sr-Latn-CS" sz="3200" dirty="0"/>
            </a:br>
            <a:r>
              <a:rPr lang="sr-Latn-CS" sz="3200" dirty="0"/>
              <a:t>non-dividing state with stages</a:t>
            </a:r>
            <a:endParaRPr lang="en-US" altLang="en-US" sz="3200" b="1" dirty="0">
              <a:solidFill>
                <a:schemeClr val="tx1"/>
              </a:solidFill>
            </a:endParaRPr>
          </a:p>
        </p:txBody>
      </p:sp>
      <p:sp>
        <p:nvSpPr>
          <p:cNvPr id="3" name="Content Placeholder 2">
            <a:extLst>
              <a:ext uri="{FF2B5EF4-FFF2-40B4-BE49-F238E27FC236}">
                <a16:creationId xmlns:a16="http://schemas.microsoft.com/office/drawing/2014/main" id="{2E2B22FF-D67A-0C47-A754-254A74DE59B4}"/>
              </a:ext>
            </a:extLst>
          </p:cNvPr>
          <p:cNvSpPr>
            <a:spLocks noGrp="1"/>
          </p:cNvSpPr>
          <p:nvPr>
            <p:ph idx="1"/>
          </p:nvPr>
        </p:nvSpPr>
        <p:spPr>
          <a:xfrm>
            <a:off x="2589212" y="2133600"/>
            <a:ext cx="4940301" cy="3777622"/>
          </a:xfrm>
        </p:spPr>
        <p:txBody>
          <a:bodyPr/>
          <a:lstStyle/>
          <a:p>
            <a:r>
              <a:rPr lang="en-US" sz="1800" dirty="0">
                <a:effectLst/>
                <a:latin typeface="Revival565BT"/>
              </a:rPr>
              <a:t>The period between successive mitoses is known as the interphase</a:t>
            </a:r>
            <a:r>
              <a:rPr lang="en-US" sz="1800" b="1" dirty="0">
                <a:effectLst/>
                <a:latin typeface="Revival565BT"/>
              </a:rPr>
              <a:t> </a:t>
            </a:r>
            <a:r>
              <a:rPr lang="en-US" sz="1800" dirty="0">
                <a:effectLst/>
                <a:latin typeface="Revival565BT"/>
              </a:rPr>
              <a:t>of the cell cycle.</a:t>
            </a:r>
          </a:p>
          <a:p>
            <a:r>
              <a:rPr lang="en-US" sz="1800" dirty="0">
                <a:effectLst/>
                <a:latin typeface="Revival565BT"/>
              </a:rPr>
              <a:t>High metabolic activity</a:t>
            </a:r>
          </a:p>
          <a:p>
            <a:r>
              <a:rPr lang="en-US" sz="1800" dirty="0">
                <a:effectLst/>
                <a:latin typeface="Revival565BT"/>
              </a:rPr>
              <a:t>In rapidly dividing cells this lasts for between 16 and 24 hours (2/3 of the cell’s life).</a:t>
            </a:r>
          </a:p>
          <a:p>
            <a:r>
              <a:rPr lang="en-US" sz="1800" dirty="0">
                <a:effectLst/>
                <a:latin typeface="Revival565BT"/>
              </a:rPr>
              <a:t>Interphase commences with the G1 (G </a:t>
            </a:r>
            <a:r>
              <a:rPr lang="en-US" sz="1800" b="0" dirty="0">
                <a:effectLst/>
                <a:latin typeface="SymbolNew"/>
              </a:rPr>
              <a:t>= </a:t>
            </a:r>
            <a:r>
              <a:rPr lang="en-US" sz="1800" dirty="0">
                <a:effectLst/>
                <a:latin typeface="Revival565BT"/>
              </a:rPr>
              <a:t>gap) phase, S phase (S </a:t>
            </a:r>
            <a:r>
              <a:rPr lang="en-US" sz="1800" b="0" dirty="0">
                <a:effectLst/>
                <a:latin typeface="SymbolNew"/>
              </a:rPr>
              <a:t>= </a:t>
            </a:r>
            <a:r>
              <a:rPr lang="en-US" sz="1800" dirty="0">
                <a:effectLst/>
                <a:latin typeface="Revival565BT"/>
              </a:rPr>
              <a:t>synthesis), and G2 phase </a:t>
            </a:r>
            <a:endParaRPr lang="en-US" dirty="0"/>
          </a:p>
          <a:p>
            <a:endParaRPr lang="sr-Latn-RS" dirty="0"/>
          </a:p>
        </p:txBody>
      </p:sp>
      <p:pic>
        <p:nvPicPr>
          <p:cNvPr id="6" name="Picture 5">
            <a:extLst>
              <a:ext uri="{FF2B5EF4-FFF2-40B4-BE49-F238E27FC236}">
                <a16:creationId xmlns:a16="http://schemas.microsoft.com/office/drawing/2014/main" id="{B3D3A1BC-648D-924D-ABAA-D742EF2E41CB}"/>
              </a:ext>
            </a:extLst>
          </p:cNvPr>
          <p:cNvPicPr>
            <a:picLocks noChangeAspect="1"/>
          </p:cNvPicPr>
          <p:nvPr/>
        </p:nvPicPr>
        <p:blipFill rotWithShape="1">
          <a:blip r:embed="rId2"/>
          <a:srcRect l="47980" t="36970" r="16035" b="5454"/>
          <a:stretch/>
        </p:blipFill>
        <p:spPr>
          <a:xfrm>
            <a:off x="7529513" y="1845469"/>
            <a:ext cx="4404518" cy="4404517"/>
          </a:xfrm>
          <a:prstGeom prst="rect">
            <a:avLst/>
          </a:prstGeom>
        </p:spPr>
      </p:pic>
    </p:spTree>
  </p:cSld>
  <p:clrMapOvr>
    <a:masterClrMapping/>
  </p:clrMapOvr>
  <p:transition advTm="546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5825C-1A8D-7F49-926A-A15218967D28}"/>
              </a:ext>
            </a:extLst>
          </p:cNvPr>
          <p:cNvSpPr>
            <a:spLocks noGrp="1"/>
          </p:cNvSpPr>
          <p:nvPr>
            <p:ph type="title"/>
          </p:nvPr>
        </p:nvSpPr>
        <p:spPr/>
        <p:txBody>
          <a:bodyPr/>
          <a:lstStyle/>
          <a:p>
            <a:r>
              <a:rPr lang="sr-Latn-RS" dirty="0" err="1"/>
              <a:t>Interphase</a:t>
            </a:r>
            <a:r>
              <a:rPr lang="sr-Latn-RS" dirty="0"/>
              <a:t> G1 </a:t>
            </a:r>
            <a:r>
              <a:rPr lang="sr-Latn-RS" dirty="0" err="1"/>
              <a:t>phase</a:t>
            </a:r>
            <a:endParaRPr lang="sr-Latn-RS" dirty="0"/>
          </a:p>
        </p:txBody>
      </p:sp>
      <p:sp>
        <p:nvSpPr>
          <p:cNvPr id="3" name="Content Placeholder 2">
            <a:extLst>
              <a:ext uri="{FF2B5EF4-FFF2-40B4-BE49-F238E27FC236}">
                <a16:creationId xmlns:a16="http://schemas.microsoft.com/office/drawing/2014/main" id="{57C8AC34-594F-024F-8E9F-11BB2EF790F0}"/>
              </a:ext>
            </a:extLst>
          </p:cNvPr>
          <p:cNvSpPr>
            <a:spLocks noGrp="1"/>
          </p:cNvSpPr>
          <p:nvPr>
            <p:ph idx="1"/>
          </p:nvPr>
        </p:nvSpPr>
        <p:spPr/>
        <p:txBody>
          <a:bodyPr/>
          <a:lstStyle/>
          <a:p>
            <a:r>
              <a:rPr lang="en-US" sz="1800" dirty="0">
                <a:effectLst/>
                <a:latin typeface="Revival565BT"/>
              </a:rPr>
              <a:t>G1 (G </a:t>
            </a:r>
            <a:r>
              <a:rPr lang="en-US" sz="1800" b="0" dirty="0">
                <a:effectLst/>
                <a:latin typeface="SymbolNew"/>
              </a:rPr>
              <a:t>= </a:t>
            </a:r>
            <a:r>
              <a:rPr lang="en-US" sz="1800" dirty="0">
                <a:effectLst/>
                <a:latin typeface="Revival565BT"/>
              </a:rPr>
              <a:t>gap) phase during which the chromosomes become thin and extended. </a:t>
            </a:r>
          </a:p>
          <a:p>
            <a:r>
              <a:rPr lang="en-US" dirty="0">
                <a:latin typeface="Revival565BT"/>
              </a:rPr>
              <a:t>P</a:t>
            </a:r>
            <a:r>
              <a:rPr lang="en-US" sz="1800" dirty="0">
                <a:effectLst/>
                <a:latin typeface="Revival565BT"/>
              </a:rPr>
              <a:t>roduction of mRNA molecules (transcription) and synthesis of enzymes necessary for the replication process</a:t>
            </a:r>
          </a:p>
          <a:p>
            <a:r>
              <a:rPr lang="en-US" sz="1800" dirty="0">
                <a:effectLst/>
                <a:latin typeface="Revival565BT"/>
              </a:rPr>
              <a:t>This phase of the cycle is very variable in length and is responsible for the variation in generation time between different cell populations. </a:t>
            </a:r>
          </a:p>
          <a:p>
            <a:r>
              <a:rPr lang="en-US" sz="1800" dirty="0">
                <a:effectLst/>
                <a:latin typeface="Revival565BT"/>
              </a:rPr>
              <a:t>Cells that have stopped dividing, such as neurons, usually arrest in this phase and are said to have entered a noncyclic stage known as G0 (resting phase, between M and G1 phase). </a:t>
            </a:r>
            <a:endParaRPr lang="en-US" dirty="0"/>
          </a:p>
          <a:p>
            <a:endParaRPr lang="sr-Latn-RS" dirty="0"/>
          </a:p>
        </p:txBody>
      </p:sp>
      <p:pic>
        <p:nvPicPr>
          <p:cNvPr id="6146" name="Picture 2" descr="Meiotic cell division: Introduction and Meiotic Interphase | Study&amp;Score">
            <a:extLst>
              <a:ext uri="{FF2B5EF4-FFF2-40B4-BE49-F238E27FC236}">
                <a16:creationId xmlns:a16="http://schemas.microsoft.com/office/drawing/2014/main" id="{C2C53D5F-DCAE-2843-814B-52011A4358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332"/>
          <a:stretch/>
        </p:blipFill>
        <p:spPr bwMode="auto">
          <a:xfrm>
            <a:off x="7729538" y="4556459"/>
            <a:ext cx="2946400" cy="2301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52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AAC65-6A73-8E49-8DA9-0D0FFDA24ED8}"/>
              </a:ext>
            </a:extLst>
          </p:cNvPr>
          <p:cNvSpPr>
            <a:spLocks noGrp="1"/>
          </p:cNvSpPr>
          <p:nvPr>
            <p:ph type="title"/>
          </p:nvPr>
        </p:nvSpPr>
        <p:spPr/>
        <p:txBody>
          <a:bodyPr/>
          <a:lstStyle/>
          <a:p>
            <a:r>
              <a:rPr lang="sr-Latn-RS" dirty="0" err="1"/>
              <a:t>Interphase</a:t>
            </a:r>
            <a:r>
              <a:rPr lang="sr-Latn-RS" dirty="0"/>
              <a:t> S </a:t>
            </a:r>
            <a:r>
              <a:rPr lang="sr-Latn-RS" dirty="0" err="1"/>
              <a:t>phase</a:t>
            </a:r>
            <a:endParaRPr lang="sr-Latn-RS" dirty="0"/>
          </a:p>
        </p:txBody>
      </p:sp>
      <p:sp>
        <p:nvSpPr>
          <p:cNvPr id="3" name="Content Placeholder 2">
            <a:extLst>
              <a:ext uri="{FF2B5EF4-FFF2-40B4-BE49-F238E27FC236}">
                <a16:creationId xmlns:a16="http://schemas.microsoft.com/office/drawing/2014/main" id="{97859FC9-4597-F842-8742-6DD73D8CA7CC}"/>
              </a:ext>
            </a:extLst>
          </p:cNvPr>
          <p:cNvSpPr>
            <a:spLocks noGrp="1"/>
          </p:cNvSpPr>
          <p:nvPr>
            <p:ph idx="1"/>
          </p:nvPr>
        </p:nvSpPr>
        <p:spPr>
          <a:xfrm>
            <a:off x="2589212" y="1746738"/>
            <a:ext cx="8915400" cy="3777622"/>
          </a:xfrm>
        </p:spPr>
        <p:txBody>
          <a:bodyPr/>
          <a:lstStyle/>
          <a:p>
            <a:r>
              <a:rPr lang="en-US" sz="1800" dirty="0">
                <a:effectLst/>
                <a:latin typeface="Revival565BT"/>
              </a:rPr>
              <a:t>The G1 phase is followed by the S phase (S </a:t>
            </a:r>
            <a:r>
              <a:rPr lang="en-US" sz="1800" b="0" dirty="0">
                <a:effectLst/>
                <a:latin typeface="SymbolNew"/>
              </a:rPr>
              <a:t>= </a:t>
            </a:r>
            <a:r>
              <a:rPr lang="en-US" sz="1800" dirty="0">
                <a:effectLst/>
                <a:latin typeface="Revival565BT"/>
              </a:rPr>
              <a:t>synthesis), when DNA replication occurs and synthesis of histones (chromosomal proteins).</a:t>
            </a:r>
          </a:p>
          <a:p>
            <a:r>
              <a:rPr lang="en-US" sz="1800" dirty="0">
                <a:effectLst/>
                <a:latin typeface="Revival565BT"/>
              </a:rPr>
              <a:t>This results in the formation of two chromatids, giving each chromosome its characteristic X-shaped configuration. The process of DNA replication commences at multiple points on a chromosome </a:t>
            </a:r>
            <a:endParaRPr lang="en-US" dirty="0"/>
          </a:p>
          <a:p>
            <a:endParaRPr lang="sr-Latn-RS" dirty="0"/>
          </a:p>
        </p:txBody>
      </p:sp>
      <p:pic>
        <p:nvPicPr>
          <p:cNvPr id="1026" name="Picture 2" descr="What are the Steps involved in DNA Replication">
            <a:extLst>
              <a:ext uri="{FF2B5EF4-FFF2-40B4-BE49-F238E27FC236}">
                <a16:creationId xmlns:a16="http://schemas.microsoft.com/office/drawing/2014/main" id="{AB6CD2F6-2AB5-0D42-8F25-151660600E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4830" y="3417984"/>
            <a:ext cx="6157546" cy="3440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588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0B52-7EF4-8A44-8781-DCA1832596AA}"/>
              </a:ext>
            </a:extLst>
          </p:cNvPr>
          <p:cNvSpPr>
            <a:spLocks noGrp="1"/>
          </p:cNvSpPr>
          <p:nvPr>
            <p:ph type="title"/>
          </p:nvPr>
        </p:nvSpPr>
        <p:spPr/>
        <p:txBody>
          <a:bodyPr/>
          <a:lstStyle/>
          <a:p>
            <a:r>
              <a:rPr lang="sr-Latn-RS" dirty="0" err="1"/>
              <a:t>Interphase</a:t>
            </a:r>
            <a:r>
              <a:rPr lang="sr-Latn-RS" dirty="0"/>
              <a:t> G2 </a:t>
            </a:r>
            <a:r>
              <a:rPr lang="sr-Latn-RS" dirty="0" err="1"/>
              <a:t>phase</a:t>
            </a:r>
            <a:endParaRPr lang="sr-Latn-RS" dirty="0"/>
          </a:p>
        </p:txBody>
      </p:sp>
      <p:sp>
        <p:nvSpPr>
          <p:cNvPr id="3" name="Content Placeholder 2">
            <a:extLst>
              <a:ext uri="{FF2B5EF4-FFF2-40B4-BE49-F238E27FC236}">
                <a16:creationId xmlns:a16="http://schemas.microsoft.com/office/drawing/2014/main" id="{B8FA8837-3CBB-C34B-8D71-B958AAA7AC84}"/>
              </a:ext>
            </a:extLst>
          </p:cNvPr>
          <p:cNvSpPr>
            <a:spLocks noGrp="1"/>
          </p:cNvSpPr>
          <p:nvPr>
            <p:ph idx="1"/>
          </p:nvPr>
        </p:nvSpPr>
        <p:spPr>
          <a:xfrm>
            <a:off x="2589212" y="1804984"/>
            <a:ext cx="8915400" cy="3777622"/>
          </a:xfrm>
        </p:spPr>
        <p:txBody>
          <a:bodyPr/>
          <a:lstStyle/>
          <a:p>
            <a:r>
              <a:rPr lang="en-US" sz="1800" dirty="0">
                <a:effectLst/>
                <a:latin typeface="Revival565BT"/>
              </a:rPr>
              <a:t>Interphase is completed by a relatively short G2 phase during which the chromosomes begin to condense in preparation for the next mitotic division. </a:t>
            </a:r>
          </a:p>
          <a:p>
            <a:r>
              <a:rPr lang="en-US" dirty="0">
                <a:latin typeface="Revival565BT"/>
              </a:rPr>
              <a:t>I</a:t>
            </a:r>
            <a:r>
              <a:rPr lang="en-US" sz="1800" dirty="0">
                <a:effectLst/>
                <a:latin typeface="Revival565BT"/>
              </a:rPr>
              <a:t>ncorporation of histones into chromosomes.</a:t>
            </a:r>
          </a:p>
          <a:p>
            <a:endParaRPr lang="en-US" sz="1800" dirty="0">
              <a:effectLst/>
              <a:latin typeface="Revival565BT"/>
            </a:endParaRPr>
          </a:p>
          <a:p>
            <a:endParaRPr lang="en-US" dirty="0"/>
          </a:p>
          <a:p>
            <a:endParaRPr lang="en-US" dirty="0"/>
          </a:p>
        </p:txBody>
      </p:sp>
      <p:pic>
        <p:nvPicPr>
          <p:cNvPr id="5122" name="Picture 2" descr="Cell Cycle and Cancer Flashcards | Quizlet">
            <a:extLst>
              <a:ext uri="{FF2B5EF4-FFF2-40B4-BE49-F238E27FC236}">
                <a16:creationId xmlns:a16="http://schemas.microsoft.com/office/drawing/2014/main" id="{7AC2E10E-3EA1-AD4B-9A47-BC59A6EAB1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8017" y="2943496"/>
            <a:ext cx="6350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440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8383D-B609-E140-AED4-5528A5963986}"/>
              </a:ext>
            </a:extLst>
          </p:cNvPr>
          <p:cNvSpPr>
            <a:spLocks noGrp="1"/>
          </p:cNvSpPr>
          <p:nvPr>
            <p:ph type="title"/>
          </p:nvPr>
        </p:nvSpPr>
        <p:spPr/>
        <p:txBody>
          <a:bodyPr/>
          <a:lstStyle/>
          <a:p>
            <a:endParaRPr lang="sr-Latn-RS"/>
          </a:p>
        </p:txBody>
      </p:sp>
      <p:sp>
        <p:nvSpPr>
          <p:cNvPr id="3" name="Content Placeholder 2">
            <a:extLst>
              <a:ext uri="{FF2B5EF4-FFF2-40B4-BE49-F238E27FC236}">
                <a16:creationId xmlns:a16="http://schemas.microsoft.com/office/drawing/2014/main" id="{4EEE6B58-7FB8-6647-B891-518208E0D179}"/>
              </a:ext>
            </a:extLst>
          </p:cNvPr>
          <p:cNvSpPr>
            <a:spLocks noGrp="1"/>
          </p:cNvSpPr>
          <p:nvPr>
            <p:ph idx="1"/>
          </p:nvPr>
        </p:nvSpPr>
        <p:spPr/>
        <p:txBody>
          <a:bodyPr/>
          <a:lstStyle/>
          <a:p>
            <a:endParaRPr lang="sr-Latn-RS"/>
          </a:p>
        </p:txBody>
      </p:sp>
      <p:pic>
        <p:nvPicPr>
          <p:cNvPr id="7170" name="Picture 2" descr="Cell Cycle | Brent Cornell">
            <a:extLst>
              <a:ext uri="{FF2B5EF4-FFF2-40B4-BE49-F238E27FC236}">
                <a16:creationId xmlns:a16="http://schemas.microsoft.com/office/drawing/2014/main" id="{5E2FCEA2-D588-F04F-BDEF-7C60A7BFF5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0300" y="609600"/>
            <a:ext cx="110617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112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A8FAF-7180-6343-B06B-107743D43798}"/>
              </a:ext>
            </a:extLst>
          </p:cNvPr>
          <p:cNvSpPr>
            <a:spLocks noGrp="1"/>
          </p:cNvSpPr>
          <p:nvPr>
            <p:ph type="title"/>
          </p:nvPr>
        </p:nvSpPr>
        <p:spPr/>
        <p:txBody>
          <a:bodyPr/>
          <a:lstStyle/>
          <a:p>
            <a:r>
              <a:rPr lang="sr-Latn-RS" dirty="0"/>
              <a:t>MITOSIS</a:t>
            </a:r>
          </a:p>
        </p:txBody>
      </p:sp>
      <p:sp>
        <p:nvSpPr>
          <p:cNvPr id="3" name="Content Placeholder 2">
            <a:extLst>
              <a:ext uri="{FF2B5EF4-FFF2-40B4-BE49-F238E27FC236}">
                <a16:creationId xmlns:a16="http://schemas.microsoft.com/office/drawing/2014/main" id="{4D82701C-9DA3-DC41-89DF-C8F7F386BA90}"/>
              </a:ext>
            </a:extLst>
          </p:cNvPr>
          <p:cNvSpPr>
            <a:spLocks noGrp="1"/>
          </p:cNvSpPr>
          <p:nvPr>
            <p:ph idx="1"/>
          </p:nvPr>
        </p:nvSpPr>
        <p:spPr>
          <a:xfrm>
            <a:off x="2339830" y="1575814"/>
            <a:ext cx="8915400" cy="3777622"/>
          </a:xfrm>
        </p:spPr>
        <p:txBody>
          <a:bodyPr/>
          <a:lstStyle/>
          <a:p>
            <a:r>
              <a:rPr lang="en-US" sz="1800" dirty="0">
                <a:effectLst/>
                <a:latin typeface="Revival565BT"/>
              </a:rPr>
              <a:t>During mitosis each chromosome divides into two daughter chromosomes, one of which segregates into each daughter cell. Consequently, the number of chromosomes per nucleus remains unchanged. </a:t>
            </a:r>
          </a:p>
          <a:p>
            <a:r>
              <a:rPr lang="en-US" sz="1800" dirty="0">
                <a:effectLst/>
                <a:latin typeface="Revival565BT"/>
              </a:rPr>
              <a:t>Prior to a cell entering mitosis, each chromosome consists of two identical sister chromatids as a result of DNA replication.</a:t>
            </a:r>
          </a:p>
          <a:p>
            <a:r>
              <a:rPr lang="en-US" sz="1800" dirty="0">
                <a:effectLst/>
                <a:latin typeface="Revival565BT"/>
              </a:rPr>
              <a:t>Mitosis is the process whereby each of these pairs of chromatids separates and disperses into separate daughter cells. </a:t>
            </a:r>
            <a:endParaRPr lang="en-US" dirty="0">
              <a:effectLst/>
            </a:endParaRPr>
          </a:p>
          <a:p>
            <a:endParaRPr lang="sr-Latn-RS" dirty="0"/>
          </a:p>
        </p:txBody>
      </p:sp>
      <p:pic>
        <p:nvPicPr>
          <p:cNvPr id="4" name="Picture 3" descr="https://www.bio.purdue.edu/BCBLab/wp-content/uploads/2014/02/Mitosis.png">
            <a:hlinkClick r:id="rId2"/>
            <a:extLst>
              <a:ext uri="{FF2B5EF4-FFF2-40B4-BE49-F238E27FC236}">
                <a16:creationId xmlns:a16="http://schemas.microsoft.com/office/drawing/2014/main" id="{F296D323-5CF6-DC47-937F-1F4E9D1FA4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1922" y="4241858"/>
            <a:ext cx="5533996" cy="261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What are the main functions of mitosis?">
            <a:extLst>
              <a:ext uri="{FF2B5EF4-FFF2-40B4-BE49-F238E27FC236}">
                <a16:creationId xmlns:a16="http://schemas.microsoft.com/office/drawing/2014/main" id="{9FD6867F-3711-4240-A04F-F3E16054AD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9444" y="4241858"/>
            <a:ext cx="3885168" cy="2706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388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DE65F-67C7-CE48-93A3-DB7020442DF0}"/>
              </a:ext>
            </a:extLst>
          </p:cNvPr>
          <p:cNvSpPr>
            <a:spLocks noGrp="1"/>
          </p:cNvSpPr>
          <p:nvPr>
            <p:ph type="title"/>
          </p:nvPr>
        </p:nvSpPr>
        <p:spPr>
          <a:xfrm>
            <a:off x="2592925" y="624110"/>
            <a:ext cx="9165688" cy="1280890"/>
          </a:xfrm>
        </p:spPr>
        <p:txBody>
          <a:bodyPr>
            <a:normAutofit/>
          </a:bodyPr>
          <a:lstStyle/>
          <a:p>
            <a:r>
              <a:rPr lang="sr-Latn-RS" dirty="0" err="1"/>
              <a:t>Reproduction</a:t>
            </a:r>
            <a:r>
              <a:rPr lang="sr-Latn-RS" dirty="0"/>
              <a:t> is a </a:t>
            </a:r>
            <a:r>
              <a:rPr lang="sr-Latn-RS" dirty="0" err="1"/>
              <a:t>fundamental</a:t>
            </a:r>
            <a:r>
              <a:rPr lang="sr-Latn-RS" dirty="0"/>
              <a:t> </a:t>
            </a:r>
            <a:r>
              <a:rPr lang="sr-Latn-RS" dirty="0" err="1"/>
              <a:t>characteristic</a:t>
            </a:r>
            <a:r>
              <a:rPr lang="sr-Latn-RS" dirty="0"/>
              <a:t> </a:t>
            </a:r>
            <a:r>
              <a:rPr lang="sr-Latn-RS" dirty="0" err="1"/>
              <a:t>of</a:t>
            </a:r>
            <a:r>
              <a:rPr lang="sr-Latn-RS" dirty="0"/>
              <a:t> </a:t>
            </a:r>
            <a:r>
              <a:rPr lang="sr-Latn-RS" dirty="0" err="1"/>
              <a:t>life</a:t>
            </a:r>
            <a:endParaRPr lang="sr-Latn-RS" dirty="0"/>
          </a:p>
        </p:txBody>
      </p:sp>
      <p:sp>
        <p:nvSpPr>
          <p:cNvPr id="3" name="Content Placeholder 2">
            <a:extLst>
              <a:ext uri="{FF2B5EF4-FFF2-40B4-BE49-F238E27FC236}">
                <a16:creationId xmlns:a16="http://schemas.microsoft.com/office/drawing/2014/main" id="{83BD3D12-C359-D447-A331-4F937F2FC03F}"/>
              </a:ext>
            </a:extLst>
          </p:cNvPr>
          <p:cNvSpPr>
            <a:spLocks noGrp="1"/>
          </p:cNvSpPr>
          <p:nvPr>
            <p:ph idx="1"/>
          </p:nvPr>
        </p:nvSpPr>
        <p:spPr/>
        <p:txBody>
          <a:bodyPr/>
          <a:lstStyle/>
          <a:p>
            <a:r>
              <a:rPr lang="sr-Latn-RS" dirty="0" err="1"/>
              <a:t>The</a:t>
            </a:r>
            <a:r>
              <a:rPr lang="sr-Latn-RS" dirty="0"/>
              <a:t> </a:t>
            </a:r>
            <a:r>
              <a:rPr lang="sr-Latn-RS" dirty="0" err="1"/>
              <a:t>basic</a:t>
            </a:r>
            <a:r>
              <a:rPr lang="sr-Latn-RS" dirty="0"/>
              <a:t> </a:t>
            </a:r>
            <a:r>
              <a:rPr lang="sr-Latn-RS" dirty="0" err="1"/>
              <a:t>caracteristic</a:t>
            </a:r>
            <a:r>
              <a:rPr lang="sr-Latn-RS" dirty="0"/>
              <a:t> </a:t>
            </a:r>
            <a:r>
              <a:rPr lang="sr-Latn-RS" dirty="0" err="1"/>
              <a:t>of</a:t>
            </a:r>
            <a:r>
              <a:rPr lang="sr-Latn-RS" dirty="0"/>
              <a:t> </a:t>
            </a:r>
            <a:r>
              <a:rPr lang="sr-Latn-RS" dirty="0" err="1"/>
              <a:t>reproduction</a:t>
            </a:r>
            <a:r>
              <a:rPr lang="sr-Latn-RS" dirty="0"/>
              <a:t> is </a:t>
            </a:r>
            <a:r>
              <a:rPr lang="sr-Latn-RS" dirty="0" err="1"/>
              <a:t>the</a:t>
            </a:r>
            <a:r>
              <a:rPr lang="sr-Latn-RS" dirty="0"/>
              <a:t> transfer </a:t>
            </a:r>
            <a:r>
              <a:rPr lang="sr-Latn-RS" dirty="0" err="1"/>
              <a:t>of</a:t>
            </a:r>
            <a:r>
              <a:rPr lang="sr-Latn-RS" dirty="0"/>
              <a:t> </a:t>
            </a:r>
            <a:r>
              <a:rPr lang="sr-Latn-RS" dirty="0" err="1"/>
              <a:t>genetic</a:t>
            </a:r>
            <a:r>
              <a:rPr lang="sr-Latn-RS" dirty="0"/>
              <a:t> </a:t>
            </a:r>
            <a:r>
              <a:rPr lang="sr-Latn-RS" dirty="0" err="1"/>
              <a:t>information</a:t>
            </a:r>
            <a:r>
              <a:rPr lang="sr-Latn-RS" dirty="0"/>
              <a:t> </a:t>
            </a:r>
            <a:r>
              <a:rPr lang="sr-Latn-RS" dirty="0" err="1"/>
              <a:t>for</a:t>
            </a:r>
            <a:r>
              <a:rPr lang="sr-Latn-RS" dirty="0"/>
              <a:t> </a:t>
            </a:r>
            <a:r>
              <a:rPr lang="sr-Latn-RS" dirty="0" err="1"/>
              <a:t>the</a:t>
            </a:r>
            <a:r>
              <a:rPr lang="sr-Latn-RS" dirty="0"/>
              <a:t> </a:t>
            </a:r>
            <a:r>
              <a:rPr lang="sr-Latn-RS" dirty="0" err="1"/>
              <a:t>development</a:t>
            </a:r>
            <a:r>
              <a:rPr lang="sr-Latn-RS" dirty="0"/>
              <a:t> </a:t>
            </a:r>
            <a:r>
              <a:rPr lang="sr-Latn-RS" dirty="0" err="1"/>
              <a:t>of</a:t>
            </a:r>
            <a:r>
              <a:rPr lang="sr-Latn-RS" dirty="0"/>
              <a:t> a </a:t>
            </a:r>
            <a:r>
              <a:rPr lang="sr-Latn-RS" dirty="0" err="1"/>
              <a:t>certain</a:t>
            </a:r>
            <a:r>
              <a:rPr lang="sr-Latn-RS" dirty="0"/>
              <a:t> </a:t>
            </a:r>
            <a:r>
              <a:rPr lang="sr-Latn-RS" dirty="0" err="1"/>
              <a:t>organism</a:t>
            </a:r>
            <a:r>
              <a:rPr lang="sr-Latn-RS" dirty="0"/>
              <a:t> from </a:t>
            </a:r>
            <a:r>
              <a:rPr lang="sr-Latn-RS" dirty="0" err="1"/>
              <a:t>parents</a:t>
            </a:r>
            <a:r>
              <a:rPr lang="sr-Latn-RS" dirty="0"/>
              <a:t> to </a:t>
            </a:r>
            <a:r>
              <a:rPr lang="sr-Latn-RS" dirty="0" err="1"/>
              <a:t>offspring</a:t>
            </a:r>
            <a:r>
              <a:rPr lang="sr-Latn-RS" dirty="0"/>
              <a:t>.</a:t>
            </a:r>
          </a:p>
          <a:p>
            <a:r>
              <a:rPr lang="sr-Latn-RS" dirty="0" err="1"/>
              <a:t>Genetic</a:t>
            </a:r>
            <a:r>
              <a:rPr lang="sr-Latn-RS" dirty="0"/>
              <a:t> </a:t>
            </a:r>
            <a:r>
              <a:rPr lang="sr-Latn-RS" dirty="0" err="1"/>
              <a:t>information</a:t>
            </a:r>
            <a:r>
              <a:rPr lang="sr-Latn-RS" dirty="0"/>
              <a:t> is </a:t>
            </a:r>
            <a:r>
              <a:rPr lang="sr-Latn-RS" dirty="0" err="1"/>
              <a:t>contained</a:t>
            </a:r>
            <a:r>
              <a:rPr lang="sr-Latn-RS" dirty="0"/>
              <a:t> in DNA </a:t>
            </a:r>
            <a:r>
              <a:rPr lang="sr-Latn-RS" dirty="0" err="1"/>
              <a:t>molecules</a:t>
            </a:r>
            <a:r>
              <a:rPr lang="sr-Latn-RS" dirty="0"/>
              <a:t>.</a:t>
            </a:r>
          </a:p>
          <a:p>
            <a:r>
              <a:rPr lang="sr-Latn-RS" dirty="0" err="1"/>
              <a:t>All</a:t>
            </a:r>
            <a:r>
              <a:rPr lang="sr-Latn-RS" dirty="0"/>
              <a:t> </a:t>
            </a:r>
            <a:r>
              <a:rPr lang="sr-Latn-RS" dirty="0" err="1"/>
              <a:t>living</a:t>
            </a:r>
            <a:r>
              <a:rPr lang="sr-Latn-RS" dirty="0"/>
              <a:t> </a:t>
            </a:r>
            <a:r>
              <a:rPr lang="sr-Latn-RS" dirty="0" err="1"/>
              <a:t>things</a:t>
            </a:r>
            <a:r>
              <a:rPr lang="sr-Latn-RS" dirty="0"/>
              <a:t> </a:t>
            </a:r>
            <a:r>
              <a:rPr lang="sr-Latn-RS" dirty="0" err="1"/>
              <a:t>reproduce</a:t>
            </a:r>
            <a:r>
              <a:rPr lang="sr-Latn-RS" dirty="0"/>
              <a:t>: </a:t>
            </a:r>
            <a:r>
              <a:rPr lang="sr-Latn-RS" dirty="0" err="1"/>
              <a:t>molecules</a:t>
            </a:r>
            <a:r>
              <a:rPr lang="sr-Latn-RS" dirty="0"/>
              <a:t> in </a:t>
            </a:r>
            <a:r>
              <a:rPr lang="sr-Latn-RS" dirty="0" err="1"/>
              <a:t>the</a:t>
            </a:r>
            <a:r>
              <a:rPr lang="sr-Latn-RS" dirty="0"/>
              <a:t> </a:t>
            </a:r>
            <a:r>
              <a:rPr lang="sr-Latn-RS" dirty="0" err="1"/>
              <a:t>cell</a:t>
            </a:r>
            <a:r>
              <a:rPr lang="sr-Latn-RS" dirty="0"/>
              <a:t>, </a:t>
            </a:r>
            <a:r>
              <a:rPr lang="sr-Latn-RS" dirty="0" err="1"/>
              <a:t>cells</a:t>
            </a:r>
            <a:r>
              <a:rPr lang="sr-Latn-RS" dirty="0"/>
              <a:t>, </a:t>
            </a:r>
            <a:r>
              <a:rPr lang="sr-Latn-RS" dirty="0" err="1"/>
              <a:t>organisms</a:t>
            </a:r>
            <a:r>
              <a:rPr lang="sr-Latn-RS" dirty="0"/>
              <a:t>.</a:t>
            </a:r>
          </a:p>
        </p:txBody>
      </p:sp>
      <p:pic>
        <p:nvPicPr>
          <p:cNvPr id="15364" name="Picture 4" descr="Modes of Reproduction - Asexual and Sexual Reproduction | Byju's">
            <a:extLst>
              <a:ext uri="{FF2B5EF4-FFF2-40B4-BE49-F238E27FC236}">
                <a16:creationId xmlns:a16="http://schemas.microsoft.com/office/drawing/2014/main" id="{C689C9CB-F7C7-9543-A9FB-F6D4CC4578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299" y="3971926"/>
            <a:ext cx="5458361" cy="271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458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5CE2F-A801-B549-AE3B-31FBBF6661D2}"/>
              </a:ext>
            </a:extLst>
          </p:cNvPr>
          <p:cNvSpPr>
            <a:spLocks noGrp="1"/>
          </p:cNvSpPr>
          <p:nvPr>
            <p:ph type="title"/>
          </p:nvPr>
        </p:nvSpPr>
        <p:spPr/>
        <p:txBody>
          <a:bodyPr/>
          <a:lstStyle/>
          <a:p>
            <a:r>
              <a:rPr lang="sr-Latn-RS" dirty="0"/>
              <a:t>STAGES OF MITOSIS</a:t>
            </a:r>
          </a:p>
        </p:txBody>
      </p:sp>
      <p:sp>
        <p:nvSpPr>
          <p:cNvPr id="3" name="Content Placeholder 2">
            <a:extLst>
              <a:ext uri="{FF2B5EF4-FFF2-40B4-BE49-F238E27FC236}">
                <a16:creationId xmlns:a16="http://schemas.microsoft.com/office/drawing/2014/main" id="{7903B541-78D7-BA4D-BC1B-BF93C18873E6}"/>
              </a:ext>
            </a:extLst>
          </p:cNvPr>
          <p:cNvSpPr>
            <a:spLocks noGrp="1"/>
          </p:cNvSpPr>
          <p:nvPr>
            <p:ph idx="1"/>
          </p:nvPr>
        </p:nvSpPr>
        <p:spPr>
          <a:xfrm>
            <a:off x="2291481" y="1905000"/>
            <a:ext cx="5023719" cy="4437424"/>
          </a:xfrm>
        </p:spPr>
        <p:txBody>
          <a:bodyPr>
            <a:normAutofit/>
          </a:bodyPr>
          <a:lstStyle/>
          <a:p>
            <a:r>
              <a:rPr lang="en-US" sz="1800" dirty="0">
                <a:effectLst/>
                <a:latin typeface="Revival565BT"/>
              </a:rPr>
              <a:t>Mitosis is a continuous process that usually lasts 1 to 2 hours.</a:t>
            </a:r>
          </a:p>
          <a:p>
            <a:r>
              <a:rPr lang="en-US" dirty="0">
                <a:latin typeface="Revival565BT"/>
              </a:rPr>
              <a:t>F</a:t>
            </a:r>
            <a:r>
              <a:rPr lang="en-US" sz="1800" dirty="0">
                <a:effectLst/>
                <a:latin typeface="Revival565BT"/>
              </a:rPr>
              <a:t>or descriptive purposes it is convenient to distinguish four distinct stages:</a:t>
            </a:r>
          </a:p>
          <a:p>
            <a:endParaRPr lang="en-US" dirty="0">
              <a:latin typeface="Revival565BT"/>
            </a:endParaRPr>
          </a:p>
          <a:p>
            <a:endParaRPr lang="en-US" sz="1800" dirty="0">
              <a:effectLst/>
              <a:latin typeface="Revival565BT"/>
            </a:endParaRPr>
          </a:p>
          <a:p>
            <a:r>
              <a:rPr lang="en-US" sz="1800" dirty="0">
                <a:effectLst/>
                <a:latin typeface="Revival565BT"/>
              </a:rPr>
              <a:t>1. prophase, </a:t>
            </a:r>
          </a:p>
          <a:p>
            <a:r>
              <a:rPr lang="en-US" dirty="0">
                <a:latin typeface="Revival565BT"/>
              </a:rPr>
              <a:t>2. metaphase, </a:t>
            </a:r>
          </a:p>
          <a:p>
            <a:r>
              <a:rPr lang="en-US" sz="1800" dirty="0">
                <a:effectLst/>
                <a:latin typeface="Revival565BT"/>
              </a:rPr>
              <a:t>3. anaphase, </a:t>
            </a:r>
          </a:p>
          <a:p>
            <a:r>
              <a:rPr lang="en-US" dirty="0">
                <a:latin typeface="Revival565BT"/>
              </a:rPr>
              <a:t>4. </a:t>
            </a:r>
            <a:r>
              <a:rPr lang="en-US" sz="1800" dirty="0">
                <a:effectLst/>
                <a:latin typeface="Revival565BT"/>
              </a:rPr>
              <a:t>telophase </a:t>
            </a:r>
            <a:endParaRPr lang="en-US" dirty="0"/>
          </a:p>
          <a:p>
            <a:endParaRPr lang="en-US" dirty="0">
              <a:effectLst/>
            </a:endParaRPr>
          </a:p>
          <a:p>
            <a:endParaRPr lang="en-US" dirty="0">
              <a:effectLst/>
            </a:endParaRPr>
          </a:p>
          <a:p>
            <a:endParaRPr lang="sr-Latn-RS" dirty="0"/>
          </a:p>
        </p:txBody>
      </p:sp>
      <p:pic>
        <p:nvPicPr>
          <p:cNvPr id="7" name="Picture 6">
            <a:extLst>
              <a:ext uri="{FF2B5EF4-FFF2-40B4-BE49-F238E27FC236}">
                <a16:creationId xmlns:a16="http://schemas.microsoft.com/office/drawing/2014/main" id="{FFD1C247-F1AE-4F40-9E0E-74C185C4A748}"/>
              </a:ext>
            </a:extLst>
          </p:cNvPr>
          <p:cNvPicPr>
            <a:picLocks noChangeAspect="1"/>
          </p:cNvPicPr>
          <p:nvPr/>
        </p:nvPicPr>
        <p:blipFill rotWithShape="1">
          <a:blip r:embed="rId2"/>
          <a:srcRect l="29041" t="7518" r="51641" b="32929"/>
          <a:stretch/>
        </p:blipFill>
        <p:spPr>
          <a:xfrm>
            <a:off x="7483247" y="252452"/>
            <a:ext cx="3428410" cy="6605548"/>
          </a:xfrm>
          <a:prstGeom prst="rect">
            <a:avLst/>
          </a:prstGeom>
        </p:spPr>
      </p:pic>
    </p:spTree>
    <p:extLst>
      <p:ext uri="{BB962C8B-B14F-4D97-AF65-F5344CB8AC3E}">
        <p14:creationId xmlns:p14="http://schemas.microsoft.com/office/powerpoint/2010/main" val="273525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9DDC2108-09D1-45ED-A193-943781BF2EDB}"/>
              </a:ext>
            </a:extLst>
          </p:cNvPr>
          <p:cNvSpPr>
            <a:spLocks noGrp="1" noRot="1" noChangeArrowheads="1"/>
          </p:cNvSpPr>
          <p:nvPr>
            <p:ph type="title"/>
          </p:nvPr>
        </p:nvSpPr>
        <p:spPr>
          <a:xfrm>
            <a:off x="1689154" y="400823"/>
            <a:ext cx="8385175" cy="1431925"/>
          </a:xfrm>
        </p:spPr>
        <p:txBody>
          <a:bodyPr/>
          <a:lstStyle/>
          <a:p>
            <a:pPr eaLnBrk="1" hangingPunct="1"/>
            <a:r>
              <a:rPr lang="sr-Latn-RS" altLang="en-US" sz="3200" dirty="0" err="1">
                <a:solidFill>
                  <a:schemeClr val="tx1"/>
                </a:solidFill>
              </a:rPr>
              <a:t>Prophase</a:t>
            </a:r>
            <a:endParaRPr lang="en-US" altLang="en-US" sz="3200" dirty="0">
              <a:solidFill>
                <a:schemeClr val="tx1"/>
              </a:solidFill>
            </a:endParaRPr>
          </a:p>
        </p:txBody>
      </p:sp>
      <p:sp>
        <p:nvSpPr>
          <p:cNvPr id="25603" name="Rectangle 3">
            <a:extLst>
              <a:ext uri="{FF2B5EF4-FFF2-40B4-BE49-F238E27FC236}">
                <a16:creationId xmlns:a16="http://schemas.microsoft.com/office/drawing/2014/main" id="{A9D93EC0-1634-4515-9804-04BAC7443513}"/>
              </a:ext>
            </a:extLst>
          </p:cNvPr>
          <p:cNvSpPr>
            <a:spLocks noGrp="1" noRot="1" noChangeArrowheads="1"/>
          </p:cNvSpPr>
          <p:nvPr>
            <p:ph type="body" sz="half" idx="1"/>
          </p:nvPr>
        </p:nvSpPr>
        <p:spPr>
          <a:xfrm>
            <a:off x="1568060" y="1909004"/>
            <a:ext cx="4572000" cy="4343400"/>
          </a:xfrm>
        </p:spPr>
        <p:txBody>
          <a:bodyPr/>
          <a:lstStyle/>
          <a:p>
            <a:pPr eaLnBrk="1" hangingPunct="1"/>
            <a:r>
              <a:rPr lang="en-US" altLang="en-US" sz="2000" dirty="0"/>
              <a:t>Chromosomes are dehydrated, spiralized and shortened</a:t>
            </a:r>
          </a:p>
          <a:p>
            <a:pPr eaLnBrk="1" hangingPunct="1"/>
            <a:endParaRPr lang="en-US" altLang="en-US" sz="2000" dirty="0"/>
          </a:p>
          <a:p>
            <a:pPr eaLnBrk="1" hangingPunct="1"/>
            <a:r>
              <a:rPr lang="en-US" altLang="en-US" sz="2000" dirty="0"/>
              <a:t>Nucleolus disappears, spindle fibers form (spindle fibers are </a:t>
            </a:r>
            <a:br>
              <a:rPr lang="en-US" altLang="en-US" sz="2000" dirty="0"/>
            </a:br>
            <a:r>
              <a:rPr lang="en-US" altLang="en-US" sz="2000" dirty="0"/>
              <a:t>specialized microtubules </a:t>
            </a:r>
            <a:br>
              <a:rPr lang="en-US" altLang="en-US" sz="2000" dirty="0"/>
            </a:br>
            <a:r>
              <a:rPr lang="en-US" altLang="en-US" sz="2000" dirty="0"/>
              <a:t>radiating out from centrioles).</a:t>
            </a:r>
          </a:p>
          <a:p>
            <a:pPr marL="0" indent="0">
              <a:buNone/>
            </a:pPr>
            <a:endParaRPr lang="en-US" altLang="en-US" sz="2000" dirty="0"/>
          </a:p>
          <a:p>
            <a:pPr eaLnBrk="1" hangingPunct="1"/>
            <a:r>
              <a:rPr lang="en-US" altLang="en-US" sz="2000" dirty="0"/>
              <a:t>The nuclear membrane is fragmented and the nuclear material is mixed with the contents of the cytoplasm.</a:t>
            </a:r>
            <a:endParaRPr lang="sr-Cyrl-CS" altLang="en-US" sz="2000" dirty="0"/>
          </a:p>
        </p:txBody>
      </p:sp>
      <p:pic>
        <p:nvPicPr>
          <p:cNvPr id="25604" name="Picture 4" descr="WhiteFishMitosis[1]">
            <a:extLst>
              <a:ext uri="{FF2B5EF4-FFF2-40B4-BE49-F238E27FC236}">
                <a16:creationId xmlns:a16="http://schemas.microsoft.com/office/drawing/2014/main" id="{C6953904-39E9-45D3-A580-E49C1BB5D8FC}"/>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8415578" y="98942"/>
            <a:ext cx="2226812" cy="2109801"/>
          </a:xfrm>
          <a:noFill/>
        </p:spPr>
      </p:pic>
      <p:grpSp>
        <p:nvGrpSpPr>
          <p:cNvPr id="5" name="Group 2">
            <a:extLst>
              <a:ext uri="{FF2B5EF4-FFF2-40B4-BE49-F238E27FC236}">
                <a16:creationId xmlns:a16="http://schemas.microsoft.com/office/drawing/2014/main" id="{A4539D0C-28D2-3349-9304-CF43BFAC3C98}"/>
              </a:ext>
            </a:extLst>
          </p:cNvPr>
          <p:cNvGrpSpPr>
            <a:grpSpLocks/>
          </p:cNvGrpSpPr>
          <p:nvPr/>
        </p:nvGrpSpPr>
        <p:grpSpPr bwMode="auto">
          <a:xfrm>
            <a:off x="5949558" y="2510624"/>
            <a:ext cx="4932040" cy="3731708"/>
            <a:chOff x="384" y="32"/>
            <a:chExt cx="5184" cy="4144"/>
          </a:xfrm>
        </p:grpSpPr>
        <p:grpSp>
          <p:nvGrpSpPr>
            <p:cNvPr id="6" name="Group 3">
              <a:extLst>
                <a:ext uri="{FF2B5EF4-FFF2-40B4-BE49-F238E27FC236}">
                  <a16:creationId xmlns:a16="http://schemas.microsoft.com/office/drawing/2014/main" id="{800E6C60-ABCA-904D-BC50-642C4463BDEA}"/>
                </a:ext>
              </a:extLst>
            </p:cNvPr>
            <p:cNvGrpSpPr>
              <a:grpSpLocks/>
            </p:cNvGrpSpPr>
            <p:nvPr/>
          </p:nvGrpSpPr>
          <p:grpSpPr bwMode="auto">
            <a:xfrm>
              <a:off x="384" y="768"/>
              <a:ext cx="2016" cy="1872"/>
              <a:chOff x="1584" y="672"/>
              <a:chExt cx="2016" cy="1872"/>
            </a:xfrm>
          </p:grpSpPr>
          <p:grpSp>
            <p:nvGrpSpPr>
              <p:cNvPr id="77" name="Group 4">
                <a:extLst>
                  <a:ext uri="{FF2B5EF4-FFF2-40B4-BE49-F238E27FC236}">
                    <a16:creationId xmlns:a16="http://schemas.microsoft.com/office/drawing/2014/main" id="{CA9D3BC8-E32E-D94A-8CBD-0DE474316DDA}"/>
                  </a:ext>
                </a:extLst>
              </p:cNvPr>
              <p:cNvGrpSpPr>
                <a:grpSpLocks/>
              </p:cNvGrpSpPr>
              <p:nvPr/>
            </p:nvGrpSpPr>
            <p:grpSpPr bwMode="auto">
              <a:xfrm>
                <a:off x="2400" y="2112"/>
                <a:ext cx="240" cy="96"/>
                <a:chOff x="1488" y="3744"/>
                <a:chExt cx="240" cy="96"/>
              </a:xfrm>
            </p:grpSpPr>
            <p:sp>
              <p:nvSpPr>
                <p:cNvPr id="92" name="Oval 5">
                  <a:extLst>
                    <a:ext uri="{FF2B5EF4-FFF2-40B4-BE49-F238E27FC236}">
                      <a16:creationId xmlns:a16="http://schemas.microsoft.com/office/drawing/2014/main" id="{27788AED-4BBA-2D4C-8F73-24C8A1040D60}"/>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93" name="Oval 6">
                  <a:extLst>
                    <a:ext uri="{FF2B5EF4-FFF2-40B4-BE49-F238E27FC236}">
                      <a16:creationId xmlns:a16="http://schemas.microsoft.com/office/drawing/2014/main" id="{25CC995A-BC2B-1749-920A-B36EE1DED2D0}"/>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78" name="Oval 7">
                <a:extLst>
                  <a:ext uri="{FF2B5EF4-FFF2-40B4-BE49-F238E27FC236}">
                    <a16:creationId xmlns:a16="http://schemas.microsoft.com/office/drawing/2014/main" id="{ED4E7174-6E8E-234F-8367-B1E8657D0CB2}"/>
                  </a:ext>
                </a:extLst>
              </p:cNvPr>
              <p:cNvSpPr>
                <a:spLocks noChangeArrowheads="1"/>
              </p:cNvSpPr>
              <p:nvPr/>
            </p:nvSpPr>
            <p:spPr bwMode="auto">
              <a:xfrm>
                <a:off x="1584" y="672"/>
                <a:ext cx="2016" cy="18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nvGrpSpPr>
              <p:cNvPr id="79" name="Group 8">
                <a:extLst>
                  <a:ext uri="{FF2B5EF4-FFF2-40B4-BE49-F238E27FC236}">
                    <a16:creationId xmlns:a16="http://schemas.microsoft.com/office/drawing/2014/main" id="{F9FE6311-5C04-0541-BDEE-FFC69D5B7D1D}"/>
                  </a:ext>
                </a:extLst>
              </p:cNvPr>
              <p:cNvGrpSpPr>
                <a:grpSpLocks/>
              </p:cNvGrpSpPr>
              <p:nvPr/>
            </p:nvGrpSpPr>
            <p:grpSpPr bwMode="auto">
              <a:xfrm>
                <a:off x="2016" y="912"/>
                <a:ext cx="768" cy="624"/>
                <a:chOff x="2016" y="912"/>
                <a:chExt cx="768" cy="624"/>
              </a:xfrm>
            </p:grpSpPr>
            <p:sp>
              <p:nvSpPr>
                <p:cNvPr id="83" name="Freeform 9">
                  <a:extLst>
                    <a:ext uri="{FF2B5EF4-FFF2-40B4-BE49-F238E27FC236}">
                      <a16:creationId xmlns:a16="http://schemas.microsoft.com/office/drawing/2014/main" id="{9ED27C35-BC2B-E542-853B-291910B2C796}"/>
                    </a:ext>
                  </a:extLst>
                </p:cNvPr>
                <p:cNvSpPr>
                  <a:spLocks/>
                </p:cNvSpPr>
                <p:nvPr/>
              </p:nvSpPr>
              <p:spPr bwMode="auto">
                <a:xfrm>
                  <a:off x="2414" y="1152"/>
                  <a:ext cx="196" cy="98"/>
                </a:xfrm>
                <a:custGeom>
                  <a:avLst/>
                  <a:gdLst>
                    <a:gd name="T0" fmla="*/ 196 w 196"/>
                    <a:gd name="T1" fmla="*/ 0 h 98"/>
                    <a:gd name="T2" fmla="*/ 37 w 196"/>
                    <a:gd name="T3" fmla="*/ 49 h 98"/>
                    <a:gd name="T4" fmla="*/ 0 w 196"/>
                    <a:gd name="T5" fmla="*/ 98 h 98"/>
                    <a:gd name="T6" fmla="*/ 0 60000 65536"/>
                    <a:gd name="T7" fmla="*/ 0 60000 65536"/>
                    <a:gd name="T8" fmla="*/ 0 60000 65536"/>
                  </a:gdLst>
                  <a:ahLst/>
                  <a:cxnLst>
                    <a:cxn ang="T6">
                      <a:pos x="T0" y="T1"/>
                    </a:cxn>
                    <a:cxn ang="T7">
                      <a:pos x="T2" y="T3"/>
                    </a:cxn>
                    <a:cxn ang="T8">
                      <a:pos x="T4" y="T5"/>
                    </a:cxn>
                  </a:cxnLst>
                  <a:rect l="0" t="0" r="r" b="b"/>
                  <a:pathLst>
                    <a:path w="196" h="98">
                      <a:moveTo>
                        <a:pt x="196" y="0"/>
                      </a:moveTo>
                      <a:cubicBezTo>
                        <a:pt x="134" y="10"/>
                        <a:pt x="89" y="15"/>
                        <a:pt x="37" y="49"/>
                      </a:cubicBezTo>
                      <a:cubicBezTo>
                        <a:pt x="22" y="95"/>
                        <a:pt x="37" y="80"/>
                        <a:pt x="0" y="9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nvGrpSpPr>
                <p:cNvPr id="84" name="Group 10">
                  <a:extLst>
                    <a:ext uri="{FF2B5EF4-FFF2-40B4-BE49-F238E27FC236}">
                      <a16:creationId xmlns:a16="http://schemas.microsoft.com/office/drawing/2014/main" id="{9BC8B0CD-8AC6-DA41-BD09-5FD587B3A730}"/>
                    </a:ext>
                  </a:extLst>
                </p:cNvPr>
                <p:cNvGrpSpPr>
                  <a:grpSpLocks/>
                </p:cNvGrpSpPr>
                <p:nvPr/>
              </p:nvGrpSpPr>
              <p:grpSpPr bwMode="auto">
                <a:xfrm>
                  <a:off x="2016" y="912"/>
                  <a:ext cx="768" cy="624"/>
                  <a:chOff x="2016" y="912"/>
                  <a:chExt cx="768" cy="624"/>
                </a:xfrm>
              </p:grpSpPr>
              <p:sp>
                <p:nvSpPr>
                  <p:cNvPr id="85" name="Oval 11">
                    <a:extLst>
                      <a:ext uri="{FF2B5EF4-FFF2-40B4-BE49-F238E27FC236}">
                        <a16:creationId xmlns:a16="http://schemas.microsoft.com/office/drawing/2014/main" id="{03345464-4737-7C46-A7B2-B9AD6C5A875E}"/>
                      </a:ext>
                    </a:extLst>
                  </p:cNvPr>
                  <p:cNvSpPr>
                    <a:spLocks noChangeArrowheads="1"/>
                  </p:cNvSpPr>
                  <p:nvPr/>
                </p:nvSpPr>
                <p:spPr bwMode="auto">
                  <a:xfrm>
                    <a:off x="2016" y="912"/>
                    <a:ext cx="768" cy="624"/>
                  </a:xfrm>
                  <a:prstGeom prst="ellipse">
                    <a:avLst/>
                  </a:prstGeom>
                  <a:noFill/>
                  <a:ln w="2857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86" name="Oval 12">
                    <a:extLst>
                      <a:ext uri="{FF2B5EF4-FFF2-40B4-BE49-F238E27FC236}">
                        <a16:creationId xmlns:a16="http://schemas.microsoft.com/office/drawing/2014/main" id="{8C65D851-0092-E144-8A08-0F0FDED34108}"/>
                      </a:ext>
                    </a:extLst>
                  </p:cNvPr>
                  <p:cNvSpPr>
                    <a:spLocks noChangeArrowheads="1"/>
                  </p:cNvSpPr>
                  <p:nvPr/>
                </p:nvSpPr>
                <p:spPr bwMode="auto">
                  <a:xfrm>
                    <a:off x="2496" y="1200"/>
                    <a:ext cx="192" cy="1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87" name="Freeform 13">
                    <a:extLst>
                      <a:ext uri="{FF2B5EF4-FFF2-40B4-BE49-F238E27FC236}">
                        <a16:creationId xmlns:a16="http://schemas.microsoft.com/office/drawing/2014/main" id="{65422B76-4070-DF43-B473-52E9B1107708}"/>
                      </a:ext>
                    </a:extLst>
                  </p:cNvPr>
                  <p:cNvSpPr>
                    <a:spLocks/>
                  </p:cNvSpPr>
                  <p:nvPr/>
                </p:nvSpPr>
                <p:spPr bwMode="auto">
                  <a:xfrm>
                    <a:off x="2230" y="984"/>
                    <a:ext cx="209" cy="82"/>
                  </a:xfrm>
                  <a:custGeom>
                    <a:avLst/>
                    <a:gdLst>
                      <a:gd name="T0" fmla="*/ 209 w 209"/>
                      <a:gd name="T1" fmla="*/ 21 h 82"/>
                      <a:gd name="T2" fmla="*/ 99 w 209"/>
                      <a:gd name="T3" fmla="*/ 21 h 82"/>
                      <a:gd name="T4" fmla="*/ 0 w 209"/>
                      <a:gd name="T5" fmla="*/ 82 h 82"/>
                      <a:gd name="T6" fmla="*/ 0 60000 65536"/>
                      <a:gd name="T7" fmla="*/ 0 60000 65536"/>
                      <a:gd name="T8" fmla="*/ 0 60000 65536"/>
                    </a:gdLst>
                    <a:ahLst/>
                    <a:cxnLst>
                      <a:cxn ang="T6">
                        <a:pos x="T0" y="T1"/>
                      </a:cxn>
                      <a:cxn ang="T7">
                        <a:pos x="T2" y="T3"/>
                      </a:cxn>
                      <a:cxn ang="T8">
                        <a:pos x="T4" y="T5"/>
                      </a:cxn>
                    </a:cxnLst>
                    <a:rect l="0" t="0" r="r" b="b"/>
                    <a:pathLst>
                      <a:path w="209" h="82">
                        <a:moveTo>
                          <a:pt x="209" y="21"/>
                        </a:moveTo>
                        <a:cubicBezTo>
                          <a:pt x="157" y="8"/>
                          <a:pt x="155" y="0"/>
                          <a:pt x="99" y="21"/>
                        </a:cubicBezTo>
                        <a:cubicBezTo>
                          <a:pt x="56" y="37"/>
                          <a:pt x="47" y="82"/>
                          <a:pt x="0" y="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88" name="Freeform 14">
                    <a:extLst>
                      <a:ext uri="{FF2B5EF4-FFF2-40B4-BE49-F238E27FC236}">
                        <a16:creationId xmlns:a16="http://schemas.microsoft.com/office/drawing/2014/main" id="{556A69FD-CD2A-8B40-BADD-518CE85BCB93}"/>
                      </a:ext>
                    </a:extLst>
                  </p:cNvPr>
                  <p:cNvSpPr>
                    <a:spLocks/>
                  </p:cNvSpPr>
                  <p:nvPr/>
                </p:nvSpPr>
                <p:spPr bwMode="auto">
                  <a:xfrm>
                    <a:off x="2255" y="1029"/>
                    <a:ext cx="196" cy="93"/>
                  </a:xfrm>
                  <a:custGeom>
                    <a:avLst/>
                    <a:gdLst>
                      <a:gd name="T0" fmla="*/ 196 w 196"/>
                      <a:gd name="T1" fmla="*/ 37 h 93"/>
                      <a:gd name="T2" fmla="*/ 49 w 196"/>
                      <a:gd name="T3" fmla="*/ 49 h 93"/>
                      <a:gd name="T4" fmla="*/ 0 w 196"/>
                      <a:gd name="T5" fmla="*/ 86 h 93"/>
                      <a:gd name="T6" fmla="*/ 0 60000 65536"/>
                      <a:gd name="T7" fmla="*/ 0 60000 65536"/>
                      <a:gd name="T8" fmla="*/ 0 60000 65536"/>
                    </a:gdLst>
                    <a:ahLst/>
                    <a:cxnLst>
                      <a:cxn ang="T6">
                        <a:pos x="T0" y="T1"/>
                      </a:cxn>
                      <a:cxn ang="T7">
                        <a:pos x="T2" y="T3"/>
                      </a:cxn>
                      <a:cxn ang="T8">
                        <a:pos x="T4" y="T5"/>
                      </a:cxn>
                    </a:cxnLst>
                    <a:rect l="0" t="0" r="r" b="b"/>
                    <a:pathLst>
                      <a:path w="196" h="93">
                        <a:moveTo>
                          <a:pt x="196" y="37"/>
                        </a:moveTo>
                        <a:cubicBezTo>
                          <a:pt x="109" y="8"/>
                          <a:pt x="125" y="0"/>
                          <a:pt x="49" y="49"/>
                        </a:cubicBezTo>
                        <a:cubicBezTo>
                          <a:pt x="20" y="93"/>
                          <a:pt x="39" y="86"/>
                          <a:pt x="0" y="8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89" name="Freeform 15">
                    <a:extLst>
                      <a:ext uri="{FF2B5EF4-FFF2-40B4-BE49-F238E27FC236}">
                        <a16:creationId xmlns:a16="http://schemas.microsoft.com/office/drawing/2014/main" id="{5CEE8B7B-16ED-434A-9B10-261D8F0D64AC}"/>
                      </a:ext>
                    </a:extLst>
                  </p:cNvPr>
                  <p:cNvSpPr>
                    <a:spLocks/>
                  </p:cNvSpPr>
                  <p:nvPr/>
                </p:nvSpPr>
                <p:spPr bwMode="auto">
                  <a:xfrm>
                    <a:off x="2169" y="1201"/>
                    <a:ext cx="160" cy="245"/>
                  </a:xfrm>
                  <a:custGeom>
                    <a:avLst/>
                    <a:gdLst>
                      <a:gd name="T0" fmla="*/ 0 w 160"/>
                      <a:gd name="T1" fmla="*/ 0 h 245"/>
                      <a:gd name="T2" fmla="*/ 74 w 160"/>
                      <a:gd name="T3" fmla="*/ 98 h 245"/>
                      <a:gd name="T4" fmla="*/ 160 w 160"/>
                      <a:gd name="T5" fmla="*/ 245 h 245"/>
                      <a:gd name="T6" fmla="*/ 0 60000 65536"/>
                      <a:gd name="T7" fmla="*/ 0 60000 65536"/>
                      <a:gd name="T8" fmla="*/ 0 60000 65536"/>
                    </a:gdLst>
                    <a:ahLst/>
                    <a:cxnLst>
                      <a:cxn ang="T6">
                        <a:pos x="T0" y="T1"/>
                      </a:cxn>
                      <a:cxn ang="T7">
                        <a:pos x="T2" y="T3"/>
                      </a:cxn>
                      <a:cxn ang="T8">
                        <a:pos x="T4" y="T5"/>
                      </a:cxn>
                    </a:cxnLst>
                    <a:rect l="0" t="0" r="r" b="b"/>
                    <a:pathLst>
                      <a:path w="160" h="245">
                        <a:moveTo>
                          <a:pt x="0" y="0"/>
                        </a:moveTo>
                        <a:cubicBezTo>
                          <a:pt x="16" y="49"/>
                          <a:pt x="30" y="70"/>
                          <a:pt x="74" y="98"/>
                        </a:cubicBezTo>
                        <a:cubicBezTo>
                          <a:pt x="110" y="154"/>
                          <a:pt x="109" y="196"/>
                          <a:pt x="160" y="24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90" name="Freeform 16">
                    <a:extLst>
                      <a:ext uri="{FF2B5EF4-FFF2-40B4-BE49-F238E27FC236}">
                        <a16:creationId xmlns:a16="http://schemas.microsoft.com/office/drawing/2014/main" id="{47AEA81C-9175-BB4D-B25E-AB654F470316}"/>
                      </a:ext>
                    </a:extLst>
                  </p:cNvPr>
                  <p:cNvSpPr>
                    <a:spLocks/>
                  </p:cNvSpPr>
                  <p:nvPr/>
                </p:nvSpPr>
                <p:spPr bwMode="auto">
                  <a:xfrm>
                    <a:off x="2243" y="1226"/>
                    <a:ext cx="135" cy="196"/>
                  </a:xfrm>
                  <a:custGeom>
                    <a:avLst/>
                    <a:gdLst>
                      <a:gd name="T0" fmla="*/ 0 w 135"/>
                      <a:gd name="T1" fmla="*/ 0 h 196"/>
                      <a:gd name="T2" fmla="*/ 98 w 135"/>
                      <a:gd name="T3" fmla="*/ 134 h 196"/>
                      <a:gd name="T4" fmla="*/ 135 w 135"/>
                      <a:gd name="T5" fmla="*/ 196 h 196"/>
                      <a:gd name="T6" fmla="*/ 0 60000 65536"/>
                      <a:gd name="T7" fmla="*/ 0 60000 65536"/>
                      <a:gd name="T8" fmla="*/ 0 60000 65536"/>
                    </a:gdLst>
                    <a:ahLst/>
                    <a:cxnLst>
                      <a:cxn ang="T6">
                        <a:pos x="T0" y="T1"/>
                      </a:cxn>
                      <a:cxn ang="T7">
                        <a:pos x="T2" y="T3"/>
                      </a:cxn>
                      <a:cxn ang="T8">
                        <a:pos x="T4" y="T5"/>
                      </a:cxn>
                    </a:cxnLst>
                    <a:rect l="0" t="0" r="r" b="b"/>
                    <a:pathLst>
                      <a:path w="135" h="196">
                        <a:moveTo>
                          <a:pt x="0" y="0"/>
                        </a:moveTo>
                        <a:cubicBezTo>
                          <a:pt x="61" y="41"/>
                          <a:pt x="59" y="78"/>
                          <a:pt x="98" y="134"/>
                        </a:cubicBezTo>
                        <a:cubicBezTo>
                          <a:pt x="114" y="182"/>
                          <a:pt x="101" y="162"/>
                          <a:pt x="135" y="19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91" name="Freeform 17">
                    <a:extLst>
                      <a:ext uri="{FF2B5EF4-FFF2-40B4-BE49-F238E27FC236}">
                        <a16:creationId xmlns:a16="http://schemas.microsoft.com/office/drawing/2014/main" id="{7A09F1AE-5F81-1F4C-B653-114BBC4D685D}"/>
                      </a:ext>
                    </a:extLst>
                  </p:cNvPr>
                  <p:cNvSpPr>
                    <a:spLocks/>
                  </p:cNvSpPr>
                  <p:nvPr/>
                </p:nvSpPr>
                <p:spPr bwMode="auto">
                  <a:xfrm>
                    <a:off x="2402" y="1115"/>
                    <a:ext cx="196" cy="98"/>
                  </a:xfrm>
                  <a:custGeom>
                    <a:avLst/>
                    <a:gdLst>
                      <a:gd name="T0" fmla="*/ 196 w 196"/>
                      <a:gd name="T1" fmla="*/ 0 h 98"/>
                      <a:gd name="T2" fmla="*/ 49 w 196"/>
                      <a:gd name="T3" fmla="*/ 49 h 98"/>
                      <a:gd name="T4" fmla="*/ 0 w 196"/>
                      <a:gd name="T5" fmla="*/ 98 h 98"/>
                      <a:gd name="T6" fmla="*/ 0 60000 65536"/>
                      <a:gd name="T7" fmla="*/ 0 60000 65536"/>
                      <a:gd name="T8" fmla="*/ 0 60000 65536"/>
                    </a:gdLst>
                    <a:ahLst/>
                    <a:cxnLst>
                      <a:cxn ang="T6">
                        <a:pos x="T0" y="T1"/>
                      </a:cxn>
                      <a:cxn ang="T7">
                        <a:pos x="T2" y="T3"/>
                      </a:cxn>
                      <a:cxn ang="T8">
                        <a:pos x="T4" y="T5"/>
                      </a:cxn>
                    </a:cxnLst>
                    <a:rect l="0" t="0" r="r" b="b"/>
                    <a:pathLst>
                      <a:path w="196" h="98">
                        <a:moveTo>
                          <a:pt x="196" y="0"/>
                        </a:moveTo>
                        <a:cubicBezTo>
                          <a:pt x="140" y="11"/>
                          <a:pt x="97" y="18"/>
                          <a:pt x="49" y="49"/>
                        </a:cubicBezTo>
                        <a:cubicBezTo>
                          <a:pt x="20" y="94"/>
                          <a:pt x="38" y="80"/>
                          <a:pt x="0" y="9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grpSp>
          <p:grpSp>
            <p:nvGrpSpPr>
              <p:cNvPr id="80" name="Group 18">
                <a:extLst>
                  <a:ext uri="{FF2B5EF4-FFF2-40B4-BE49-F238E27FC236}">
                    <a16:creationId xmlns:a16="http://schemas.microsoft.com/office/drawing/2014/main" id="{8921C010-3719-9047-A680-F163ADDA0112}"/>
                  </a:ext>
                </a:extLst>
              </p:cNvPr>
              <p:cNvGrpSpPr>
                <a:grpSpLocks/>
              </p:cNvGrpSpPr>
              <p:nvPr/>
            </p:nvGrpSpPr>
            <p:grpSpPr bwMode="auto">
              <a:xfrm rot="-2901988">
                <a:off x="2880" y="2016"/>
                <a:ext cx="240" cy="96"/>
                <a:chOff x="1488" y="3744"/>
                <a:chExt cx="240" cy="96"/>
              </a:xfrm>
            </p:grpSpPr>
            <p:sp>
              <p:nvSpPr>
                <p:cNvPr id="81" name="Oval 19">
                  <a:extLst>
                    <a:ext uri="{FF2B5EF4-FFF2-40B4-BE49-F238E27FC236}">
                      <a16:creationId xmlns:a16="http://schemas.microsoft.com/office/drawing/2014/main" id="{012D50D3-0A39-584C-A7BF-C38F04087483}"/>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82" name="Oval 20">
                  <a:extLst>
                    <a:ext uri="{FF2B5EF4-FFF2-40B4-BE49-F238E27FC236}">
                      <a16:creationId xmlns:a16="http://schemas.microsoft.com/office/drawing/2014/main" id="{CAB2350E-684C-9846-888A-91824C6207BE}"/>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grpSp>
        <p:sp>
          <p:nvSpPr>
            <p:cNvPr id="7" name="Freeform 21">
              <a:extLst>
                <a:ext uri="{FF2B5EF4-FFF2-40B4-BE49-F238E27FC236}">
                  <a16:creationId xmlns:a16="http://schemas.microsoft.com/office/drawing/2014/main" id="{E26F204A-6A03-5443-B540-489B892C5C3D}"/>
                </a:ext>
              </a:extLst>
            </p:cNvPr>
            <p:cNvSpPr>
              <a:spLocks/>
            </p:cNvSpPr>
            <p:nvPr/>
          </p:nvSpPr>
          <p:spPr bwMode="auto">
            <a:xfrm>
              <a:off x="4370" y="1259"/>
              <a:ext cx="196" cy="98"/>
            </a:xfrm>
            <a:custGeom>
              <a:avLst/>
              <a:gdLst>
                <a:gd name="T0" fmla="*/ 196 w 196"/>
                <a:gd name="T1" fmla="*/ 0 h 98"/>
                <a:gd name="T2" fmla="*/ 49 w 196"/>
                <a:gd name="T3" fmla="*/ 49 h 98"/>
                <a:gd name="T4" fmla="*/ 0 w 196"/>
                <a:gd name="T5" fmla="*/ 98 h 98"/>
                <a:gd name="T6" fmla="*/ 0 60000 65536"/>
                <a:gd name="T7" fmla="*/ 0 60000 65536"/>
                <a:gd name="T8" fmla="*/ 0 60000 65536"/>
              </a:gdLst>
              <a:ahLst/>
              <a:cxnLst>
                <a:cxn ang="T6">
                  <a:pos x="T0" y="T1"/>
                </a:cxn>
                <a:cxn ang="T7">
                  <a:pos x="T2" y="T3"/>
                </a:cxn>
                <a:cxn ang="T8">
                  <a:pos x="T4" y="T5"/>
                </a:cxn>
              </a:cxnLst>
              <a:rect l="0" t="0" r="r" b="b"/>
              <a:pathLst>
                <a:path w="196" h="98">
                  <a:moveTo>
                    <a:pt x="196" y="0"/>
                  </a:moveTo>
                  <a:cubicBezTo>
                    <a:pt x="140" y="11"/>
                    <a:pt x="97" y="18"/>
                    <a:pt x="49" y="49"/>
                  </a:cubicBezTo>
                  <a:cubicBezTo>
                    <a:pt x="20" y="94"/>
                    <a:pt x="38" y="80"/>
                    <a:pt x="0" y="98"/>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8" name="Freeform 22">
              <a:extLst>
                <a:ext uri="{FF2B5EF4-FFF2-40B4-BE49-F238E27FC236}">
                  <a16:creationId xmlns:a16="http://schemas.microsoft.com/office/drawing/2014/main" id="{6BD876E1-E5BA-B442-9CD8-5C0888B05D6E}"/>
                </a:ext>
              </a:extLst>
            </p:cNvPr>
            <p:cNvSpPr>
              <a:spLocks/>
            </p:cNvSpPr>
            <p:nvPr/>
          </p:nvSpPr>
          <p:spPr bwMode="auto">
            <a:xfrm>
              <a:off x="4382" y="1296"/>
              <a:ext cx="196" cy="98"/>
            </a:xfrm>
            <a:custGeom>
              <a:avLst/>
              <a:gdLst>
                <a:gd name="T0" fmla="*/ 196 w 196"/>
                <a:gd name="T1" fmla="*/ 0 h 98"/>
                <a:gd name="T2" fmla="*/ 37 w 196"/>
                <a:gd name="T3" fmla="*/ 49 h 98"/>
                <a:gd name="T4" fmla="*/ 0 w 196"/>
                <a:gd name="T5" fmla="*/ 98 h 98"/>
                <a:gd name="T6" fmla="*/ 0 60000 65536"/>
                <a:gd name="T7" fmla="*/ 0 60000 65536"/>
                <a:gd name="T8" fmla="*/ 0 60000 65536"/>
              </a:gdLst>
              <a:ahLst/>
              <a:cxnLst>
                <a:cxn ang="T6">
                  <a:pos x="T0" y="T1"/>
                </a:cxn>
                <a:cxn ang="T7">
                  <a:pos x="T2" y="T3"/>
                </a:cxn>
                <a:cxn ang="T8">
                  <a:pos x="T4" y="T5"/>
                </a:cxn>
              </a:cxnLst>
              <a:rect l="0" t="0" r="r" b="b"/>
              <a:pathLst>
                <a:path w="196" h="98">
                  <a:moveTo>
                    <a:pt x="196" y="0"/>
                  </a:moveTo>
                  <a:cubicBezTo>
                    <a:pt x="134" y="10"/>
                    <a:pt x="89" y="15"/>
                    <a:pt x="37" y="49"/>
                  </a:cubicBezTo>
                  <a:cubicBezTo>
                    <a:pt x="22" y="95"/>
                    <a:pt x="37" y="80"/>
                    <a:pt x="0" y="98"/>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nvGrpSpPr>
            <p:cNvPr id="9" name="Group 23">
              <a:extLst>
                <a:ext uri="{FF2B5EF4-FFF2-40B4-BE49-F238E27FC236}">
                  <a16:creationId xmlns:a16="http://schemas.microsoft.com/office/drawing/2014/main" id="{991A1DC7-C0D8-F349-809C-F8184A7925EE}"/>
                </a:ext>
              </a:extLst>
            </p:cNvPr>
            <p:cNvGrpSpPr>
              <a:grpSpLocks/>
            </p:cNvGrpSpPr>
            <p:nvPr/>
          </p:nvGrpSpPr>
          <p:grpSpPr bwMode="auto">
            <a:xfrm rot="4442596">
              <a:off x="4008" y="2184"/>
              <a:ext cx="240" cy="96"/>
              <a:chOff x="1488" y="3744"/>
              <a:chExt cx="240" cy="96"/>
            </a:xfrm>
          </p:grpSpPr>
          <p:sp>
            <p:nvSpPr>
              <p:cNvPr id="75" name="Oval 24">
                <a:extLst>
                  <a:ext uri="{FF2B5EF4-FFF2-40B4-BE49-F238E27FC236}">
                    <a16:creationId xmlns:a16="http://schemas.microsoft.com/office/drawing/2014/main" id="{A1776BB9-F369-784A-B55F-5C5B8D0C42F9}"/>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76" name="Oval 25">
                <a:extLst>
                  <a:ext uri="{FF2B5EF4-FFF2-40B4-BE49-F238E27FC236}">
                    <a16:creationId xmlns:a16="http://schemas.microsoft.com/office/drawing/2014/main" id="{A8846125-BD7F-5743-8FA1-974EC4934ADB}"/>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10" name="Oval 26">
              <a:extLst>
                <a:ext uri="{FF2B5EF4-FFF2-40B4-BE49-F238E27FC236}">
                  <a16:creationId xmlns:a16="http://schemas.microsoft.com/office/drawing/2014/main" id="{4307E40F-E1E5-D343-A9C4-3E0F2A627926}"/>
                </a:ext>
              </a:extLst>
            </p:cNvPr>
            <p:cNvSpPr>
              <a:spLocks noChangeArrowheads="1"/>
            </p:cNvSpPr>
            <p:nvPr/>
          </p:nvSpPr>
          <p:spPr bwMode="auto">
            <a:xfrm>
              <a:off x="3552" y="816"/>
              <a:ext cx="2016" cy="18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1" name="Oval 27">
              <a:extLst>
                <a:ext uri="{FF2B5EF4-FFF2-40B4-BE49-F238E27FC236}">
                  <a16:creationId xmlns:a16="http://schemas.microsoft.com/office/drawing/2014/main" id="{165F846A-F334-B74D-87AA-4FB5610C9F0D}"/>
                </a:ext>
              </a:extLst>
            </p:cNvPr>
            <p:cNvSpPr>
              <a:spLocks noChangeArrowheads="1"/>
            </p:cNvSpPr>
            <p:nvPr/>
          </p:nvSpPr>
          <p:spPr bwMode="auto">
            <a:xfrm>
              <a:off x="3984" y="1056"/>
              <a:ext cx="768" cy="624"/>
            </a:xfrm>
            <a:prstGeom prst="ellipse">
              <a:avLst/>
            </a:prstGeom>
            <a:noFill/>
            <a:ln w="2857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2" name="Oval 28">
              <a:extLst>
                <a:ext uri="{FF2B5EF4-FFF2-40B4-BE49-F238E27FC236}">
                  <a16:creationId xmlns:a16="http://schemas.microsoft.com/office/drawing/2014/main" id="{70D792D9-9C1A-C64B-B84C-7437E7C54D14}"/>
                </a:ext>
              </a:extLst>
            </p:cNvPr>
            <p:cNvSpPr>
              <a:spLocks noChangeArrowheads="1"/>
            </p:cNvSpPr>
            <p:nvPr/>
          </p:nvSpPr>
          <p:spPr bwMode="auto">
            <a:xfrm>
              <a:off x="4464" y="1344"/>
              <a:ext cx="192" cy="1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3" name="Freeform 29">
              <a:extLst>
                <a:ext uri="{FF2B5EF4-FFF2-40B4-BE49-F238E27FC236}">
                  <a16:creationId xmlns:a16="http://schemas.microsoft.com/office/drawing/2014/main" id="{F5DEE30E-DBA3-DD4E-9108-5FF58008523F}"/>
                </a:ext>
              </a:extLst>
            </p:cNvPr>
            <p:cNvSpPr>
              <a:spLocks/>
            </p:cNvSpPr>
            <p:nvPr/>
          </p:nvSpPr>
          <p:spPr bwMode="auto">
            <a:xfrm>
              <a:off x="4198" y="1128"/>
              <a:ext cx="209" cy="82"/>
            </a:xfrm>
            <a:custGeom>
              <a:avLst/>
              <a:gdLst>
                <a:gd name="T0" fmla="*/ 209 w 209"/>
                <a:gd name="T1" fmla="*/ 21 h 82"/>
                <a:gd name="T2" fmla="*/ 99 w 209"/>
                <a:gd name="T3" fmla="*/ 21 h 82"/>
                <a:gd name="T4" fmla="*/ 0 w 209"/>
                <a:gd name="T5" fmla="*/ 82 h 82"/>
                <a:gd name="T6" fmla="*/ 0 60000 65536"/>
                <a:gd name="T7" fmla="*/ 0 60000 65536"/>
                <a:gd name="T8" fmla="*/ 0 60000 65536"/>
              </a:gdLst>
              <a:ahLst/>
              <a:cxnLst>
                <a:cxn ang="T6">
                  <a:pos x="T0" y="T1"/>
                </a:cxn>
                <a:cxn ang="T7">
                  <a:pos x="T2" y="T3"/>
                </a:cxn>
                <a:cxn ang="T8">
                  <a:pos x="T4" y="T5"/>
                </a:cxn>
              </a:cxnLst>
              <a:rect l="0" t="0" r="r" b="b"/>
              <a:pathLst>
                <a:path w="209" h="82">
                  <a:moveTo>
                    <a:pt x="209" y="21"/>
                  </a:moveTo>
                  <a:cubicBezTo>
                    <a:pt x="157" y="8"/>
                    <a:pt x="155" y="0"/>
                    <a:pt x="99" y="21"/>
                  </a:cubicBezTo>
                  <a:cubicBezTo>
                    <a:pt x="56" y="37"/>
                    <a:pt x="47" y="82"/>
                    <a:pt x="0" y="82"/>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14" name="Freeform 30">
              <a:extLst>
                <a:ext uri="{FF2B5EF4-FFF2-40B4-BE49-F238E27FC236}">
                  <a16:creationId xmlns:a16="http://schemas.microsoft.com/office/drawing/2014/main" id="{466172C7-F0F4-DC47-A1D8-9B7F2E6D29FE}"/>
                </a:ext>
              </a:extLst>
            </p:cNvPr>
            <p:cNvSpPr>
              <a:spLocks/>
            </p:cNvSpPr>
            <p:nvPr/>
          </p:nvSpPr>
          <p:spPr bwMode="auto">
            <a:xfrm>
              <a:off x="4223" y="1173"/>
              <a:ext cx="196" cy="93"/>
            </a:xfrm>
            <a:custGeom>
              <a:avLst/>
              <a:gdLst>
                <a:gd name="T0" fmla="*/ 196 w 196"/>
                <a:gd name="T1" fmla="*/ 37 h 93"/>
                <a:gd name="T2" fmla="*/ 49 w 196"/>
                <a:gd name="T3" fmla="*/ 49 h 93"/>
                <a:gd name="T4" fmla="*/ 0 w 196"/>
                <a:gd name="T5" fmla="*/ 86 h 93"/>
                <a:gd name="T6" fmla="*/ 0 60000 65536"/>
                <a:gd name="T7" fmla="*/ 0 60000 65536"/>
                <a:gd name="T8" fmla="*/ 0 60000 65536"/>
              </a:gdLst>
              <a:ahLst/>
              <a:cxnLst>
                <a:cxn ang="T6">
                  <a:pos x="T0" y="T1"/>
                </a:cxn>
                <a:cxn ang="T7">
                  <a:pos x="T2" y="T3"/>
                </a:cxn>
                <a:cxn ang="T8">
                  <a:pos x="T4" y="T5"/>
                </a:cxn>
              </a:cxnLst>
              <a:rect l="0" t="0" r="r" b="b"/>
              <a:pathLst>
                <a:path w="196" h="93">
                  <a:moveTo>
                    <a:pt x="196" y="37"/>
                  </a:moveTo>
                  <a:cubicBezTo>
                    <a:pt x="109" y="8"/>
                    <a:pt x="125" y="0"/>
                    <a:pt x="49" y="49"/>
                  </a:cubicBezTo>
                  <a:cubicBezTo>
                    <a:pt x="20" y="93"/>
                    <a:pt x="39" y="86"/>
                    <a:pt x="0" y="86"/>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15" name="Freeform 31">
              <a:extLst>
                <a:ext uri="{FF2B5EF4-FFF2-40B4-BE49-F238E27FC236}">
                  <a16:creationId xmlns:a16="http://schemas.microsoft.com/office/drawing/2014/main" id="{0305CE48-C1F4-2C45-BA8C-5497473947C8}"/>
                </a:ext>
              </a:extLst>
            </p:cNvPr>
            <p:cNvSpPr>
              <a:spLocks/>
            </p:cNvSpPr>
            <p:nvPr/>
          </p:nvSpPr>
          <p:spPr bwMode="auto">
            <a:xfrm>
              <a:off x="4137" y="1345"/>
              <a:ext cx="160" cy="245"/>
            </a:xfrm>
            <a:custGeom>
              <a:avLst/>
              <a:gdLst>
                <a:gd name="T0" fmla="*/ 0 w 160"/>
                <a:gd name="T1" fmla="*/ 0 h 245"/>
                <a:gd name="T2" fmla="*/ 74 w 160"/>
                <a:gd name="T3" fmla="*/ 98 h 245"/>
                <a:gd name="T4" fmla="*/ 160 w 160"/>
                <a:gd name="T5" fmla="*/ 245 h 245"/>
                <a:gd name="T6" fmla="*/ 0 60000 65536"/>
                <a:gd name="T7" fmla="*/ 0 60000 65536"/>
                <a:gd name="T8" fmla="*/ 0 60000 65536"/>
              </a:gdLst>
              <a:ahLst/>
              <a:cxnLst>
                <a:cxn ang="T6">
                  <a:pos x="T0" y="T1"/>
                </a:cxn>
                <a:cxn ang="T7">
                  <a:pos x="T2" y="T3"/>
                </a:cxn>
                <a:cxn ang="T8">
                  <a:pos x="T4" y="T5"/>
                </a:cxn>
              </a:cxnLst>
              <a:rect l="0" t="0" r="r" b="b"/>
              <a:pathLst>
                <a:path w="160" h="245">
                  <a:moveTo>
                    <a:pt x="0" y="0"/>
                  </a:moveTo>
                  <a:cubicBezTo>
                    <a:pt x="16" y="49"/>
                    <a:pt x="30" y="70"/>
                    <a:pt x="74" y="98"/>
                  </a:cubicBezTo>
                  <a:cubicBezTo>
                    <a:pt x="110" y="154"/>
                    <a:pt x="109" y="196"/>
                    <a:pt x="160" y="245"/>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16" name="Freeform 32">
              <a:extLst>
                <a:ext uri="{FF2B5EF4-FFF2-40B4-BE49-F238E27FC236}">
                  <a16:creationId xmlns:a16="http://schemas.microsoft.com/office/drawing/2014/main" id="{61A31509-895C-5A49-9DAE-E0300EF36B59}"/>
                </a:ext>
              </a:extLst>
            </p:cNvPr>
            <p:cNvSpPr>
              <a:spLocks/>
            </p:cNvSpPr>
            <p:nvPr/>
          </p:nvSpPr>
          <p:spPr bwMode="auto">
            <a:xfrm>
              <a:off x="4211" y="1370"/>
              <a:ext cx="135" cy="196"/>
            </a:xfrm>
            <a:custGeom>
              <a:avLst/>
              <a:gdLst>
                <a:gd name="T0" fmla="*/ 0 w 135"/>
                <a:gd name="T1" fmla="*/ 0 h 196"/>
                <a:gd name="T2" fmla="*/ 98 w 135"/>
                <a:gd name="T3" fmla="*/ 134 h 196"/>
                <a:gd name="T4" fmla="*/ 135 w 135"/>
                <a:gd name="T5" fmla="*/ 196 h 196"/>
                <a:gd name="T6" fmla="*/ 0 60000 65536"/>
                <a:gd name="T7" fmla="*/ 0 60000 65536"/>
                <a:gd name="T8" fmla="*/ 0 60000 65536"/>
              </a:gdLst>
              <a:ahLst/>
              <a:cxnLst>
                <a:cxn ang="T6">
                  <a:pos x="T0" y="T1"/>
                </a:cxn>
                <a:cxn ang="T7">
                  <a:pos x="T2" y="T3"/>
                </a:cxn>
                <a:cxn ang="T8">
                  <a:pos x="T4" y="T5"/>
                </a:cxn>
              </a:cxnLst>
              <a:rect l="0" t="0" r="r" b="b"/>
              <a:pathLst>
                <a:path w="135" h="196">
                  <a:moveTo>
                    <a:pt x="0" y="0"/>
                  </a:moveTo>
                  <a:cubicBezTo>
                    <a:pt x="61" y="41"/>
                    <a:pt x="59" y="78"/>
                    <a:pt x="98" y="134"/>
                  </a:cubicBezTo>
                  <a:cubicBezTo>
                    <a:pt x="114" y="182"/>
                    <a:pt x="101" y="162"/>
                    <a:pt x="135" y="196"/>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nvGrpSpPr>
            <p:cNvPr id="17" name="Group 33">
              <a:extLst>
                <a:ext uri="{FF2B5EF4-FFF2-40B4-BE49-F238E27FC236}">
                  <a16:creationId xmlns:a16="http://schemas.microsoft.com/office/drawing/2014/main" id="{84FB1629-B090-8640-A84F-CD506232593A}"/>
                </a:ext>
              </a:extLst>
            </p:cNvPr>
            <p:cNvGrpSpPr>
              <a:grpSpLocks/>
            </p:cNvGrpSpPr>
            <p:nvPr/>
          </p:nvGrpSpPr>
          <p:grpSpPr bwMode="auto">
            <a:xfrm rot="-5933062">
              <a:off x="5112" y="1944"/>
              <a:ext cx="240" cy="96"/>
              <a:chOff x="1488" y="3744"/>
              <a:chExt cx="240" cy="96"/>
            </a:xfrm>
          </p:grpSpPr>
          <p:sp>
            <p:nvSpPr>
              <p:cNvPr id="73" name="Oval 34">
                <a:extLst>
                  <a:ext uri="{FF2B5EF4-FFF2-40B4-BE49-F238E27FC236}">
                    <a16:creationId xmlns:a16="http://schemas.microsoft.com/office/drawing/2014/main" id="{C63E2B01-6383-8B45-A1BB-B3733176EBB2}"/>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74" name="Oval 35">
                <a:extLst>
                  <a:ext uri="{FF2B5EF4-FFF2-40B4-BE49-F238E27FC236}">
                    <a16:creationId xmlns:a16="http://schemas.microsoft.com/office/drawing/2014/main" id="{C7E3E526-D04F-B547-98E1-B3B057AA4DDC}"/>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18" name="Line 36">
              <a:extLst>
                <a:ext uri="{FF2B5EF4-FFF2-40B4-BE49-F238E27FC236}">
                  <a16:creationId xmlns:a16="http://schemas.microsoft.com/office/drawing/2014/main" id="{1E8D34E0-4131-F345-B0F6-76753079FEB7}"/>
                </a:ext>
              </a:extLst>
            </p:cNvPr>
            <p:cNvSpPr>
              <a:spLocks noChangeShapeType="1"/>
            </p:cNvSpPr>
            <p:nvPr/>
          </p:nvSpPr>
          <p:spPr bwMode="auto">
            <a:xfrm flipV="1">
              <a:off x="4128" y="1920"/>
              <a:ext cx="816"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19" name="Line 37">
              <a:extLst>
                <a:ext uri="{FF2B5EF4-FFF2-40B4-BE49-F238E27FC236}">
                  <a16:creationId xmlns:a16="http://schemas.microsoft.com/office/drawing/2014/main" id="{A36882F3-A0EA-FA43-83A8-33E1B5A75E8A}"/>
                </a:ext>
              </a:extLst>
            </p:cNvPr>
            <p:cNvSpPr>
              <a:spLocks noChangeShapeType="1"/>
            </p:cNvSpPr>
            <p:nvPr/>
          </p:nvSpPr>
          <p:spPr bwMode="auto">
            <a:xfrm flipH="1">
              <a:off x="4368" y="1920"/>
              <a:ext cx="816"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0" name="Line 38">
              <a:extLst>
                <a:ext uri="{FF2B5EF4-FFF2-40B4-BE49-F238E27FC236}">
                  <a16:creationId xmlns:a16="http://schemas.microsoft.com/office/drawing/2014/main" id="{E7E9CC70-FDFD-874E-A076-4E18DD738A98}"/>
                </a:ext>
              </a:extLst>
            </p:cNvPr>
            <p:cNvSpPr>
              <a:spLocks noChangeShapeType="1"/>
            </p:cNvSpPr>
            <p:nvPr/>
          </p:nvSpPr>
          <p:spPr bwMode="auto">
            <a:xfrm flipV="1">
              <a:off x="4176" y="2016"/>
              <a:ext cx="768"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1" name="Line 39">
              <a:extLst>
                <a:ext uri="{FF2B5EF4-FFF2-40B4-BE49-F238E27FC236}">
                  <a16:creationId xmlns:a16="http://schemas.microsoft.com/office/drawing/2014/main" id="{90F2A168-7ABA-FC4E-874E-9E4ED1A11D8E}"/>
                </a:ext>
              </a:extLst>
            </p:cNvPr>
            <p:cNvSpPr>
              <a:spLocks noChangeShapeType="1"/>
            </p:cNvSpPr>
            <p:nvPr/>
          </p:nvSpPr>
          <p:spPr bwMode="auto">
            <a:xfrm flipH="1">
              <a:off x="4272" y="2016"/>
              <a:ext cx="912"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2" name="Text Box 40">
              <a:extLst>
                <a:ext uri="{FF2B5EF4-FFF2-40B4-BE49-F238E27FC236}">
                  <a16:creationId xmlns:a16="http://schemas.microsoft.com/office/drawing/2014/main" id="{1417B2F2-3BC8-594E-B581-5030F527A9DC}"/>
                </a:ext>
              </a:extLst>
            </p:cNvPr>
            <p:cNvSpPr txBox="1">
              <a:spLocks noChangeArrowheads="1"/>
            </p:cNvSpPr>
            <p:nvPr/>
          </p:nvSpPr>
          <p:spPr bwMode="auto">
            <a:xfrm>
              <a:off x="426" y="32"/>
              <a:ext cx="1484"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2000" b="1" dirty="0">
                  <a:latin typeface="Cambria" panose="02040503050406030204" pitchFamily="18" charset="0"/>
                </a:rPr>
                <a:t>chromatin</a:t>
              </a:r>
            </a:p>
          </p:txBody>
        </p:sp>
        <p:sp>
          <p:nvSpPr>
            <p:cNvPr id="23" name="Text Box 41">
              <a:extLst>
                <a:ext uri="{FF2B5EF4-FFF2-40B4-BE49-F238E27FC236}">
                  <a16:creationId xmlns:a16="http://schemas.microsoft.com/office/drawing/2014/main" id="{F00DC646-2048-F245-B26C-85333D39086B}"/>
                </a:ext>
              </a:extLst>
            </p:cNvPr>
            <p:cNvSpPr txBox="1">
              <a:spLocks noChangeArrowheads="1"/>
            </p:cNvSpPr>
            <p:nvPr/>
          </p:nvSpPr>
          <p:spPr bwMode="auto">
            <a:xfrm>
              <a:off x="2256" y="672"/>
              <a:ext cx="1392"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2000" b="1" dirty="0">
                  <a:latin typeface="Cambria" panose="02040503050406030204" pitchFamily="18" charset="0"/>
                </a:rPr>
                <a:t>nucleolus</a:t>
              </a:r>
            </a:p>
          </p:txBody>
        </p:sp>
        <p:sp>
          <p:nvSpPr>
            <p:cNvPr id="24" name="Text Box 42">
              <a:extLst>
                <a:ext uri="{FF2B5EF4-FFF2-40B4-BE49-F238E27FC236}">
                  <a16:creationId xmlns:a16="http://schemas.microsoft.com/office/drawing/2014/main" id="{8B13A033-4459-B640-A50E-43CFF1A9036C}"/>
                </a:ext>
              </a:extLst>
            </p:cNvPr>
            <p:cNvSpPr txBox="1">
              <a:spLocks noChangeArrowheads="1"/>
            </p:cNvSpPr>
            <p:nvPr/>
          </p:nvSpPr>
          <p:spPr bwMode="auto">
            <a:xfrm>
              <a:off x="1632" y="189"/>
              <a:ext cx="1156"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2000" b="1" dirty="0">
                  <a:latin typeface="Cambria" panose="02040503050406030204" pitchFamily="18" charset="0"/>
                </a:rPr>
                <a:t>nucleus</a:t>
              </a:r>
            </a:p>
          </p:txBody>
        </p:sp>
        <p:sp>
          <p:nvSpPr>
            <p:cNvPr id="25" name="Text Box 43">
              <a:extLst>
                <a:ext uri="{FF2B5EF4-FFF2-40B4-BE49-F238E27FC236}">
                  <a16:creationId xmlns:a16="http://schemas.microsoft.com/office/drawing/2014/main" id="{FE5DB40B-97B8-BC49-BAF9-537F41B47F56}"/>
                </a:ext>
              </a:extLst>
            </p:cNvPr>
            <p:cNvSpPr txBox="1">
              <a:spLocks noChangeArrowheads="1"/>
            </p:cNvSpPr>
            <p:nvPr/>
          </p:nvSpPr>
          <p:spPr bwMode="auto">
            <a:xfrm>
              <a:off x="880" y="2810"/>
              <a:ext cx="1310" cy="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1800" b="1" dirty="0">
                  <a:latin typeface="Cambria" panose="02040503050406030204" pitchFamily="18" charset="0"/>
                </a:rPr>
                <a:t>centrioles</a:t>
              </a:r>
            </a:p>
          </p:txBody>
        </p:sp>
        <p:sp>
          <p:nvSpPr>
            <p:cNvPr id="26" name="Line 44">
              <a:extLst>
                <a:ext uri="{FF2B5EF4-FFF2-40B4-BE49-F238E27FC236}">
                  <a16:creationId xmlns:a16="http://schemas.microsoft.com/office/drawing/2014/main" id="{FC586C03-61EF-2D4C-99D0-9E6907F4D247}"/>
                </a:ext>
              </a:extLst>
            </p:cNvPr>
            <p:cNvSpPr>
              <a:spLocks noChangeShapeType="1"/>
            </p:cNvSpPr>
            <p:nvPr/>
          </p:nvSpPr>
          <p:spPr bwMode="auto">
            <a:xfrm flipH="1" flipV="1">
              <a:off x="1518" y="2400"/>
              <a:ext cx="114" cy="504"/>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7" name="Line 45">
              <a:extLst>
                <a:ext uri="{FF2B5EF4-FFF2-40B4-BE49-F238E27FC236}">
                  <a16:creationId xmlns:a16="http://schemas.microsoft.com/office/drawing/2014/main" id="{9E95C4F8-57F5-F545-901D-5F54EEBA0BF2}"/>
                </a:ext>
              </a:extLst>
            </p:cNvPr>
            <p:cNvSpPr>
              <a:spLocks noChangeShapeType="1"/>
            </p:cNvSpPr>
            <p:nvPr/>
          </p:nvSpPr>
          <p:spPr bwMode="auto">
            <a:xfrm>
              <a:off x="816" y="480"/>
              <a:ext cx="144" cy="768"/>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8" name="Line 46">
              <a:extLst>
                <a:ext uri="{FF2B5EF4-FFF2-40B4-BE49-F238E27FC236}">
                  <a16:creationId xmlns:a16="http://schemas.microsoft.com/office/drawing/2014/main" id="{EEA0CF34-02C6-3645-9E7C-1B2E0C3EAF38}"/>
                </a:ext>
              </a:extLst>
            </p:cNvPr>
            <p:cNvSpPr>
              <a:spLocks noChangeShapeType="1"/>
            </p:cNvSpPr>
            <p:nvPr/>
          </p:nvSpPr>
          <p:spPr bwMode="auto">
            <a:xfrm flipH="1">
              <a:off x="1488" y="576"/>
              <a:ext cx="288" cy="432"/>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9" name="Line 47">
              <a:extLst>
                <a:ext uri="{FF2B5EF4-FFF2-40B4-BE49-F238E27FC236}">
                  <a16:creationId xmlns:a16="http://schemas.microsoft.com/office/drawing/2014/main" id="{B7DA8932-48A1-EF4A-B32A-0CE7734EAEC3}"/>
                </a:ext>
              </a:extLst>
            </p:cNvPr>
            <p:cNvSpPr>
              <a:spLocks noChangeShapeType="1"/>
            </p:cNvSpPr>
            <p:nvPr/>
          </p:nvSpPr>
          <p:spPr bwMode="auto">
            <a:xfrm flipH="1">
              <a:off x="1488" y="912"/>
              <a:ext cx="816" cy="384"/>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30" name="Text Box 48">
              <a:extLst>
                <a:ext uri="{FF2B5EF4-FFF2-40B4-BE49-F238E27FC236}">
                  <a16:creationId xmlns:a16="http://schemas.microsoft.com/office/drawing/2014/main" id="{B6294B2F-6204-404E-A571-64773A2EC24F}"/>
                </a:ext>
              </a:extLst>
            </p:cNvPr>
            <p:cNvSpPr txBox="1">
              <a:spLocks noChangeArrowheads="1"/>
            </p:cNvSpPr>
            <p:nvPr/>
          </p:nvSpPr>
          <p:spPr bwMode="auto">
            <a:xfrm>
              <a:off x="3264" y="124"/>
              <a:ext cx="1586" cy="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1600" b="1" dirty="0">
                  <a:latin typeface="Cambria" panose="02040503050406030204" pitchFamily="18" charset="0"/>
                </a:rPr>
                <a:t>condensing</a:t>
              </a:r>
            </a:p>
            <a:p>
              <a:pPr eaLnBrk="1" hangingPunct="1"/>
              <a:r>
                <a:rPr lang="en-US" sz="1600" b="1" dirty="0">
                  <a:latin typeface="Cambria" panose="02040503050406030204" pitchFamily="18" charset="0"/>
                </a:rPr>
                <a:t>chromosomes</a:t>
              </a:r>
            </a:p>
          </p:txBody>
        </p:sp>
        <p:sp>
          <p:nvSpPr>
            <p:cNvPr id="31" name="Line 49">
              <a:extLst>
                <a:ext uri="{FF2B5EF4-FFF2-40B4-BE49-F238E27FC236}">
                  <a16:creationId xmlns:a16="http://schemas.microsoft.com/office/drawing/2014/main" id="{6E61F1E8-FA22-5847-947C-D280CE05B0E2}"/>
                </a:ext>
              </a:extLst>
            </p:cNvPr>
            <p:cNvSpPr>
              <a:spLocks noChangeShapeType="1"/>
            </p:cNvSpPr>
            <p:nvPr/>
          </p:nvSpPr>
          <p:spPr bwMode="auto">
            <a:xfrm>
              <a:off x="3936" y="672"/>
              <a:ext cx="240" cy="672"/>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32" name="AutoShape 50">
              <a:extLst>
                <a:ext uri="{FF2B5EF4-FFF2-40B4-BE49-F238E27FC236}">
                  <a16:creationId xmlns:a16="http://schemas.microsoft.com/office/drawing/2014/main" id="{AC189D7F-7962-F448-A8FC-081FF36A703E}"/>
                </a:ext>
              </a:extLst>
            </p:cNvPr>
            <p:cNvSpPr>
              <a:spLocks noChangeArrowheads="1"/>
            </p:cNvSpPr>
            <p:nvPr/>
          </p:nvSpPr>
          <p:spPr bwMode="auto">
            <a:xfrm>
              <a:off x="2592" y="1584"/>
              <a:ext cx="768" cy="288"/>
            </a:xfrm>
            <a:prstGeom prst="rightArrow">
              <a:avLst>
                <a:gd name="adj1" fmla="val 50000"/>
                <a:gd name="adj2" fmla="val 66667"/>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nvGrpSpPr>
            <p:cNvPr id="33" name="Group 51">
              <a:extLst>
                <a:ext uri="{FF2B5EF4-FFF2-40B4-BE49-F238E27FC236}">
                  <a16:creationId xmlns:a16="http://schemas.microsoft.com/office/drawing/2014/main" id="{5D8E1006-4D62-954A-AA92-0CD849E7BAE0}"/>
                </a:ext>
              </a:extLst>
            </p:cNvPr>
            <p:cNvGrpSpPr>
              <a:grpSpLocks/>
            </p:cNvGrpSpPr>
            <p:nvPr/>
          </p:nvGrpSpPr>
          <p:grpSpPr bwMode="auto">
            <a:xfrm rot="5229676">
              <a:off x="2040" y="3192"/>
              <a:ext cx="240" cy="96"/>
              <a:chOff x="1488" y="3744"/>
              <a:chExt cx="240" cy="96"/>
            </a:xfrm>
          </p:grpSpPr>
          <p:sp>
            <p:nvSpPr>
              <p:cNvPr id="71" name="Oval 52">
                <a:extLst>
                  <a:ext uri="{FF2B5EF4-FFF2-40B4-BE49-F238E27FC236}">
                    <a16:creationId xmlns:a16="http://schemas.microsoft.com/office/drawing/2014/main" id="{A4E2DE13-B68F-AE45-8617-D3B876A885B1}"/>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72" name="Oval 53">
                <a:extLst>
                  <a:ext uri="{FF2B5EF4-FFF2-40B4-BE49-F238E27FC236}">
                    <a16:creationId xmlns:a16="http://schemas.microsoft.com/office/drawing/2014/main" id="{5915EC64-A41D-7D41-ADB3-6AE2167542B3}"/>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34" name="Oval 54">
              <a:extLst>
                <a:ext uri="{FF2B5EF4-FFF2-40B4-BE49-F238E27FC236}">
                  <a16:creationId xmlns:a16="http://schemas.microsoft.com/office/drawing/2014/main" id="{CDC5E590-E000-4F41-B1A1-ECB1F50E0EE0}"/>
                </a:ext>
              </a:extLst>
            </p:cNvPr>
            <p:cNvSpPr>
              <a:spLocks noChangeArrowheads="1"/>
            </p:cNvSpPr>
            <p:nvPr/>
          </p:nvSpPr>
          <p:spPr bwMode="auto">
            <a:xfrm>
              <a:off x="1968" y="2304"/>
              <a:ext cx="2016" cy="18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nvGrpSpPr>
            <p:cNvPr id="35" name="Group 55">
              <a:extLst>
                <a:ext uri="{FF2B5EF4-FFF2-40B4-BE49-F238E27FC236}">
                  <a16:creationId xmlns:a16="http://schemas.microsoft.com/office/drawing/2014/main" id="{538411A2-3AEE-BC4E-90E7-15447627FD39}"/>
                </a:ext>
              </a:extLst>
            </p:cNvPr>
            <p:cNvGrpSpPr>
              <a:grpSpLocks/>
            </p:cNvGrpSpPr>
            <p:nvPr/>
          </p:nvGrpSpPr>
          <p:grpSpPr bwMode="auto">
            <a:xfrm rot="-5552105">
              <a:off x="3624" y="3192"/>
              <a:ext cx="240" cy="96"/>
              <a:chOff x="1488" y="3744"/>
              <a:chExt cx="240" cy="96"/>
            </a:xfrm>
          </p:grpSpPr>
          <p:sp>
            <p:nvSpPr>
              <p:cNvPr id="69" name="Oval 56">
                <a:extLst>
                  <a:ext uri="{FF2B5EF4-FFF2-40B4-BE49-F238E27FC236}">
                    <a16:creationId xmlns:a16="http://schemas.microsoft.com/office/drawing/2014/main" id="{9099D28D-94A3-494E-8675-E9D47F4C5EDD}"/>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70" name="Oval 57">
                <a:extLst>
                  <a:ext uri="{FF2B5EF4-FFF2-40B4-BE49-F238E27FC236}">
                    <a16:creationId xmlns:a16="http://schemas.microsoft.com/office/drawing/2014/main" id="{2BDBDE58-6909-DF4D-9714-556F80ECFF2B}"/>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grpSp>
          <p:nvGrpSpPr>
            <p:cNvPr id="36" name="Group 58">
              <a:extLst>
                <a:ext uri="{FF2B5EF4-FFF2-40B4-BE49-F238E27FC236}">
                  <a16:creationId xmlns:a16="http://schemas.microsoft.com/office/drawing/2014/main" id="{7E3EDBB3-2793-AD43-AFC3-A9665DCD4BC0}"/>
                </a:ext>
              </a:extLst>
            </p:cNvPr>
            <p:cNvGrpSpPr>
              <a:grpSpLocks/>
            </p:cNvGrpSpPr>
            <p:nvPr/>
          </p:nvGrpSpPr>
          <p:grpSpPr bwMode="auto">
            <a:xfrm>
              <a:off x="3120" y="3408"/>
              <a:ext cx="240" cy="528"/>
              <a:chOff x="2976" y="3408"/>
              <a:chExt cx="240" cy="528"/>
            </a:xfrm>
          </p:grpSpPr>
          <p:grpSp>
            <p:nvGrpSpPr>
              <p:cNvPr id="63" name="Group 59">
                <a:extLst>
                  <a:ext uri="{FF2B5EF4-FFF2-40B4-BE49-F238E27FC236}">
                    <a16:creationId xmlns:a16="http://schemas.microsoft.com/office/drawing/2014/main" id="{FFA1CAA7-E633-4846-AD3E-1DDAEE7D407B}"/>
                  </a:ext>
                </a:extLst>
              </p:cNvPr>
              <p:cNvGrpSpPr>
                <a:grpSpLocks/>
              </p:cNvGrpSpPr>
              <p:nvPr/>
            </p:nvGrpSpPr>
            <p:grpSpPr bwMode="auto">
              <a:xfrm rot="-3621185">
                <a:off x="2832" y="3600"/>
                <a:ext cx="528" cy="144"/>
                <a:chOff x="720" y="3072"/>
                <a:chExt cx="528" cy="144"/>
              </a:xfrm>
            </p:grpSpPr>
            <p:sp>
              <p:nvSpPr>
                <p:cNvPr id="66" name="Oval 60">
                  <a:extLst>
                    <a:ext uri="{FF2B5EF4-FFF2-40B4-BE49-F238E27FC236}">
                      <a16:creationId xmlns:a16="http://schemas.microsoft.com/office/drawing/2014/main" id="{581E5218-5605-A343-8A92-9906DECACD7E}"/>
                    </a:ext>
                  </a:extLst>
                </p:cNvPr>
                <p:cNvSpPr>
                  <a:spLocks noChangeArrowheads="1"/>
                </p:cNvSpPr>
                <p:nvPr/>
              </p:nvSpPr>
              <p:spPr bwMode="auto">
                <a:xfrm>
                  <a:off x="720"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7" name="Oval 61">
                  <a:extLst>
                    <a:ext uri="{FF2B5EF4-FFF2-40B4-BE49-F238E27FC236}">
                      <a16:creationId xmlns:a16="http://schemas.microsoft.com/office/drawing/2014/main" id="{D7663749-BD45-2049-A2CD-DEA8D8CA0BB1}"/>
                    </a:ext>
                  </a:extLst>
                </p:cNvPr>
                <p:cNvSpPr>
                  <a:spLocks noChangeArrowheads="1"/>
                </p:cNvSpPr>
                <p:nvPr/>
              </p:nvSpPr>
              <p:spPr bwMode="auto">
                <a:xfrm>
                  <a:off x="720"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8" name="Oval 62">
                  <a:extLst>
                    <a:ext uri="{FF2B5EF4-FFF2-40B4-BE49-F238E27FC236}">
                      <a16:creationId xmlns:a16="http://schemas.microsoft.com/office/drawing/2014/main" id="{33F7820D-5817-EF42-A757-1145B896A7B7}"/>
                    </a:ext>
                  </a:extLst>
                </p:cNvPr>
                <p:cNvSpPr>
                  <a:spLocks noChangeArrowheads="1"/>
                </p:cNvSpPr>
                <p:nvPr/>
              </p:nvSpPr>
              <p:spPr bwMode="auto">
                <a:xfrm>
                  <a:off x="960"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64" name="Oval 63">
                <a:extLst>
                  <a:ext uri="{FF2B5EF4-FFF2-40B4-BE49-F238E27FC236}">
                    <a16:creationId xmlns:a16="http://schemas.microsoft.com/office/drawing/2014/main" id="{6077E6E5-007A-F442-BB44-D07A7E830145}"/>
                  </a:ext>
                </a:extLst>
              </p:cNvPr>
              <p:cNvSpPr>
                <a:spLocks noChangeArrowheads="1"/>
              </p:cNvSpPr>
              <p:nvPr/>
            </p:nvSpPr>
            <p:spPr bwMode="auto">
              <a:xfrm>
                <a:off x="3168" y="3696"/>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5" name="Oval 64">
                <a:extLst>
                  <a:ext uri="{FF2B5EF4-FFF2-40B4-BE49-F238E27FC236}">
                    <a16:creationId xmlns:a16="http://schemas.microsoft.com/office/drawing/2014/main" id="{C75B3682-3885-194B-9774-4995A2BD2E66}"/>
                  </a:ext>
                </a:extLst>
              </p:cNvPr>
              <p:cNvSpPr>
                <a:spLocks noChangeArrowheads="1"/>
              </p:cNvSpPr>
              <p:nvPr/>
            </p:nvSpPr>
            <p:spPr bwMode="auto">
              <a:xfrm>
                <a:off x="2976" y="3600"/>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grpSp>
          <p:nvGrpSpPr>
            <p:cNvPr id="37" name="Group 65">
              <a:extLst>
                <a:ext uri="{FF2B5EF4-FFF2-40B4-BE49-F238E27FC236}">
                  <a16:creationId xmlns:a16="http://schemas.microsoft.com/office/drawing/2014/main" id="{BB3036DE-5EB5-2740-B886-9FA0340473BE}"/>
                </a:ext>
              </a:extLst>
            </p:cNvPr>
            <p:cNvGrpSpPr>
              <a:grpSpLocks/>
            </p:cNvGrpSpPr>
            <p:nvPr/>
          </p:nvGrpSpPr>
          <p:grpSpPr bwMode="auto">
            <a:xfrm>
              <a:off x="2592" y="2400"/>
              <a:ext cx="240" cy="528"/>
              <a:chOff x="2592" y="2592"/>
              <a:chExt cx="240" cy="528"/>
            </a:xfrm>
          </p:grpSpPr>
          <p:grpSp>
            <p:nvGrpSpPr>
              <p:cNvPr id="57" name="Group 66">
                <a:extLst>
                  <a:ext uri="{FF2B5EF4-FFF2-40B4-BE49-F238E27FC236}">
                    <a16:creationId xmlns:a16="http://schemas.microsoft.com/office/drawing/2014/main" id="{5A711C73-7E45-4D4B-8755-AFD9B868765F}"/>
                  </a:ext>
                </a:extLst>
              </p:cNvPr>
              <p:cNvGrpSpPr>
                <a:grpSpLocks/>
              </p:cNvGrpSpPr>
              <p:nvPr/>
            </p:nvGrpSpPr>
            <p:grpSpPr bwMode="auto">
              <a:xfrm rot="-3621185">
                <a:off x="2448" y="2784"/>
                <a:ext cx="528" cy="144"/>
                <a:chOff x="720" y="3072"/>
                <a:chExt cx="528" cy="144"/>
              </a:xfrm>
            </p:grpSpPr>
            <p:sp>
              <p:nvSpPr>
                <p:cNvPr id="60" name="Oval 67">
                  <a:extLst>
                    <a:ext uri="{FF2B5EF4-FFF2-40B4-BE49-F238E27FC236}">
                      <a16:creationId xmlns:a16="http://schemas.microsoft.com/office/drawing/2014/main" id="{80FC8D72-8486-0D45-8A44-F023126E32D3}"/>
                    </a:ext>
                  </a:extLst>
                </p:cNvPr>
                <p:cNvSpPr>
                  <a:spLocks noChangeArrowheads="1"/>
                </p:cNvSpPr>
                <p:nvPr/>
              </p:nvSpPr>
              <p:spPr bwMode="auto">
                <a:xfrm>
                  <a:off x="720"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1" name="Oval 68">
                  <a:extLst>
                    <a:ext uri="{FF2B5EF4-FFF2-40B4-BE49-F238E27FC236}">
                      <a16:creationId xmlns:a16="http://schemas.microsoft.com/office/drawing/2014/main" id="{CD8111B6-C166-7B43-87A1-12BDB420543E}"/>
                    </a:ext>
                  </a:extLst>
                </p:cNvPr>
                <p:cNvSpPr>
                  <a:spLocks noChangeArrowheads="1"/>
                </p:cNvSpPr>
                <p:nvPr/>
              </p:nvSpPr>
              <p:spPr bwMode="auto">
                <a:xfrm>
                  <a:off x="720"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2" name="Oval 69">
                  <a:extLst>
                    <a:ext uri="{FF2B5EF4-FFF2-40B4-BE49-F238E27FC236}">
                      <a16:creationId xmlns:a16="http://schemas.microsoft.com/office/drawing/2014/main" id="{3C7A5014-69B7-7D4B-9721-48DB30051A4C}"/>
                    </a:ext>
                  </a:extLst>
                </p:cNvPr>
                <p:cNvSpPr>
                  <a:spLocks noChangeArrowheads="1"/>
                </p:cNvSpPr>
                <p:nvPr/>
              </p:nvSpPr>
              <p:spPr bwMode="auto">
                <a:xfrm>
                  <a:off x="960"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58" name="Oval 70">
                <a:extLst>
                  <a:ext uri="{FF2B5EF4-FFF2-40B4-BE49-F238E27FC236}">
                    <a16:creationId xmlns:a16="http://schemas.microsoft.com/office/drawing/2014/main" id="{8D0174DD-2405-5146-97C4-B18DFDBF9595}"/>
                  </a:ext>
                </a:extLst>
              </p:cNvPr>
              <p:cNvSpPr>
                <a:spLocks noChangeArrowheads="1"/>
              </p:cNvSpPr>
              <p:nvPr/>
            </p:nvSpPr>
            <p:spPr bwMode="auto">
              <a:xfrm>
                <a:off x="2784" y="2880"/>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59" name="Oval 71">
                <a:extLst>
                  <a:ext uri="{FF2B5EF4-FFF2-40B4-BE49-F238E27FC236}">
                    <a16:creationId xmlns:a16="http://schemas.microsoft.com/office/drawing/2014/main" id="{61CA50E9-8FBC-464F-9799-107A003BBA4F}"/>
                  </a:ext>
                </a:extLst>
              </p:cNvPr>
              <p:cNvSpPr>
                <a:spLocks noChangeArrowheads="1"/>
              </p:cNvSpPr>
              <p:nvPr/>
            </p:nvSpPr>
            <p:spPr bwMode="auto">
              <a:xfrm>
                <a:off x="2592" y="2784"/>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grpSp>
          <p:nvGrpSpPr>
            <p:cNvPr id="38" name="Group 72">
              <a:extLst>
                <a:ext uri="{FF2B5EF4-FFF2-40B4-BE49-F238E27FC236}">
                  <a16:creationId xmlns:a16="http://schemas.microsoft.com/office/drawing/2014/main" id="{A7D74AF9-0CCB-F34D-8D0F-D3AE917B2047}"/>
                </a:ext>
              </a:extLst>
            </p:cNvPr>
            <p:cNvGrpSpPr>
              <a:grpSpLocks/>
            </p:cNvGrpSpPr>
            <p:nvPr/>
          </p:nvGrpSpPr>
          <p:grpSpPr bwMode="auto">
            <a:xfrm>
              <a:off x="2688" y="2976"/>
              <a:ext cx="240" cy="528"/>
              <a:chOff x="2976" y="2832"/>
              <a:chExt cx="240" cy="528"/>
            </a:xfrm>
          </p:grpSpPr>
          <p:grpSp>
            <p:nvGrpSpPr>
              <p:cNvPr id="51" name="Group 73">
                <a:extLst>
                  <a:ext uri="{FF2B5EF4-FFF2-40B4-BE49-F238E27FC236}">
                    <a16:creationId xmlns:a16="http://schemas.microsoft.com/office/drawing/2014/main" id="{D5457359-1909-7E4E-9165-889F29A762EA}"/>
                  </a:ext>
                </a:extLst>
              </p:cNvPr>
              <p:cNvGrpSpPr>
                <a:grpSpLocks/>
              </p:cNvGrpSpPr>
              <p:nvPr/>
            </p:nvGrpSpPr>
            <p:grpSpPr bwMode="auto">
              <a:xfrm rot="-3621185">
                <a:off x="2832" y="3024"/>
                <a:ext cx="528" cy="144"/>
                <a:chOff x="720" y="3072"/>
                <a:chExt cx="528" cy="144"/>
              </a:xfrm>
            </p:grpSpPr>
            <p:sp>
              <p:nvSpPr>
                <p:cNvPr id="54" name="Oval 74">
                  <a:extLst>
                    <a:ext uri="{FF2B5EF4-FFF2-40B4-BE49-F238E27FC236}">
                      <a16:creationId xmlns:a16="http://schemas.microsoft.com/office/drawing/2014/main" id="{C5CEA45B-2706-BE40-B363-CA7BF4FD0A1E}"/>
                    </a:ext>
                  </a:extLst>
                </p:cNvPr>
                <p:cNvSpPr>
                  <a:spLocks noChangeArrowheads="1"/>
                </p:cNvSpPr>
                <p:nvPr/>
              </p:nvSpPr>
              <p:spPr bwMode="auto">
                <a:xfrm>
                  <a:off x="720"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55" name="Oval 75">
                  <a:extLst>
                    <a:ext uri="{FF2B5EF4-FFF2-40B4-BE49-F238E27FC236}">
                      <a16:creationId xmlns:a16="http://schemas.microsoft.com/office/drawing/2014/main" id="{9174A911-450A-4645-ABAA-9D9826BFFF89}"/>
                    </a:ext>
                  </a:extLst>
                </p:cNvPr>
                <p:cNvSpPr>
                  <a:spLocks noChangeArrowheads="1"/>
                </p:cNvSpPr>
                <p:nvPr/>
              </p:nvSpPr>
              <p:spPr bwMode="auto">
                <a:xfrm>
                  <a:off x="720"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56" name="Oval 76">
                  <a:extLst>
                    <a:ext uri="{FF2B5EF4-FFF2-40B4-BE49-F238E27FC236}">
                      <a16:creationId xmlns:a16="http://schemas.microsoft.com/office/drawing/2014/main" id="{F7C104A4-1488-8847-8DCA-CC0AC92AC3B2}"/>
                    </a:ext>
                  </a:extLst>
                </p:cNvPr>
                <p:cNvSpPr>
                  <a:spLocks noChangeArrowheads="1"/>
                </p:cNvSpPr>
                <p:nvPr/>
              </p:nvSpPr>
              <p:spPr bwMode="auto">
                <a:xfrm>
                  <a:off x="960"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52" name="Oval 77">
                <a:extLst>
                  <a:ext uri="{FF2B5EF4-FFF2-40B4-BE49-F238E27FC236}">
                    <a16:creationId xmlns:a16="http://schemas.microsoft.com/office/drawing/2014/main" id="{ECD4EB39-BFEF-D248-990F-DE1D7F581D2B}"/>
                  </a:ext>
                </a:extLst>
              </p:cNvPr>
              <p:cNvSpPr>
                <a:spLocks noChangeArrowheads="1"/>
              </p:cNvSpPr>
              <p:nvPr/>
            </p:nvSpPr>
            <p:spPr bwMode="auto">
              <a:xfrm>
                <a:off x="3168" y="3120"/>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53" name="Oval 78">
                <a:extLst>
                  <a:ext uri="{FF2B5EF4-FFF2-40B4-BE49-F238E27FC236}">
                    <a16:creationId xmlns:a16="http://schemas.microsoft.com/office/drawing/2014/main" id="{BB1872CB-E57B-9F42-A009-09EA5497EF87}"/>
                  </a:ext>
                </a:extLst>
              </p:cNvPr>
              <p:cNvSpPr>
                <a:spLocks noChangeArrowheads="1"/>
              </p:cNvSpPr>
              <p:nvPr/>
            </p:nvSpPr>
            <p:spPr bwMode="auto">
              <a:xfrm>
                <a:off x="2976" y="3024"/>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39" name="Arc 79">
              <a:extLst>
                <a:ext uri="{FF2B5EF4-FFF2-40B4-BE49-F238E27FC236}">
                  <a16:creationId xmlns:a16="http://schemas.microsoft.com/office/drawing/2014/main" id="{94E693A0-CE0E-E342-B3E4-52978632968D}"/>
                </a:ext>
              </a:extLst>
            </p:cNvPr>
            <p:cNvSpPr>
              <a:spLocks/>
            </p:cNvSpPr>
            <p:nvPr/>
          </p:nvSpPr>
          <p:spPr bwMode="auto">
            <a:xfrm flipH="1">
              <a:off x="2160" y="2592"/>
              <a:ext cx="432"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0" name="Arc 80">
              <a:extLst>
                <a:ext uri="{FF2B5EF4-FFF2-40B4-BE49-F238E27FC236}">
                  <a16:creationId xmlns:a16="http://schemas.microsoft.com/office/drawing/2014/main" id="{59C77D3F-DFE5-8A4C-9C6F-DE841DC8119B}"/>
                </a:ext>
              </a:extLst>
            </p:cNvPr>
            <p:cNvSpPr>
              <a:spLocks/>
            </p:cNvSpPr>
            <p:nvPr/>
          </p:nvSpPr>
          <p:spPr bwMode="auto">
            <a:xfrm>
              <a:off x="2832" y="2688"/>
              <a:ext cx="864" cy="43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1" name="Line 81">
              <a:extLst>
                <a:ext uri="{FF2B5EF4-FFF2-40B4-BE49-F238E27FC236}">
                  <a16:creationId xmlns:a16="http://schemas.microsoft.com/office/drawing/2014/main" id="{DB62F24D-AFA5-0F4C-97EF-7692C9175F99}"/>
                </a:ext>
              </a:extLst>
            </p:cNvPr>
            <p:cNvSpPr>
              <a:spLocks noChangeShapeType="1"/>
            </p:cNvSpPr>
            <p:nvPr/>
          </p:nvSpPr>
          <p:spPr bwMode="auto">
            <a:xfrm flipH="1">
              <a:off x="2160" y="3168"/>
              <a:ext cx="528"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2" name="Line 82">
              <a:extLst>
                <a:ext uri="{FF2B5EF4-FFF2-40B4-BE49-F238E27FC236}">
                  <a16:creationId xmlns:a16="http://schemas.microsoft.com/office/drawing/2014/main" id="{5F1A85FC-7745-E04C-A83F-0A8188D06CB7}"/>
                </a:ext>
              </a:extLst>
            </p:cNvPr>
            <p:cNvSpPr>
              <a:spLocks noChangeShapeType="1"/>
            </p:cNvSpPr>
            <p:nvPr/>
          </p:nvSpPr>
          <p:spPr bwMode="auto">
            <a:xfrm flipV="1">
              <a:off x="2928" y="3216"/>
              <a:ext cx="72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3" name="Arc 83">
              <a:extLst>
                <a:ext uri="{FF2B5EF4-FFF2-40B4-BE49-F238E27FC236}">
                  <a16:creationId xmlns:a16="http://schemas.microsoft.com/office/drawing/2014/main" id="{B184AA74-5495-054F-8B6C-3F957A0FF4A7}"/>
                </a:ext>
              </a:extLst>
            </p:cNvPr>
            <p:cNvSpPr>
              <a:spLocks/>
            </p:cNvSpPr>
            <p:nvPr/>
          </p:nvSpPr>
          <p:spPr bwMode="auto">
            <a:xfrm flipH="1" flipV="1">
              <a:off x="2208" y="3408"/>
              <a:ext cx="912" cy="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4" name="Arc 84">
              <a:extLst>
                <a:ext uri="{FF2B5EF4-FFF2-40B4-BE49-F238E27FC236}">
                  <a16:creationId xmlns:a16="http://schemas.microsoft.com/office/drawing/2014/main" id="{CB51E630-B4FD-C14F-BF4C-199DB1CC21F2}"/>
                </a:ext>
              </a:extLst>
            </p:cNvPr>
            <p:cNvSpPr>
              <a:spLocks/>
            </p:cNvSpPr>
            <p:nvPr/>
          </p:nvSpPr>
          <p:spPr bwMode="auto">
            <a:xfrm flipV="1">
              <a:off x="3360" y="3408"/>
              <a:ext cx="432" cy="33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5" name="Freeform 85">
              <a:extLst>
                <a:ext uri="{FF2B5EF4-FFF2-40B4-BE49-F238E27FC236}">
                  <a16:creationId xmlns:a16="http://schemas.microsoft.com/office/drawing/2014/main" id="{284CA67A-51A7-9A4A-96F8-8B443635FAA2}"/>
                </a:ext>
              </a:extLst>
            </p:cNvPr>
            <p:cNvSpPr>
              <a:spLocks/>
            </p:cNvSpPr>
            <p:nvPr/>
          </p:nvSpPr>
          <p:spPr bwMode="auto">
            <a:xfrm>
              <a:off x="2868" y="2885"/>
              <a:ext cx="809" cy="252"/>
            </a:xfrm>
            <a:custGeom>
              <a:avLst/>
              <a:gdLst>
                <a:gd name="T0" fmla="*/ 809 w 809"/>
                <a:gd name="T1" fmla="*/ 252 h 252"/>
                <a:gd name="T2" fmla="*/ 723 w 809"/>
                <a:gd name="T3" fmla="*/ 105 h 252"/>
                <a:gd name="T4" fmla="*/ 600 w 809"/>
                <a:gd name="T5" fmla="*/ 56 h 252"/>
                <a:gd name="T6" fmla="*/ 0 w 809"/>
                <a:gd name="T7" fmla="*/ 2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9" h="252">
                  <a:moveTo>
                    <a:pt x="809" y="252"/>
                  </a:moveTo>
                  <a:cubicBezTo>
                    <a:pt x="776" y="204"/>
                    <a:pt x="757" y="156"/>
                    <a:pt x="723" y="105"/>
                  </a:cubicBezTo>
                  <a:cubicBezTo>
                    <a:pt x="702" y="73"/>
                    <a:pt x="632" y="65"/>
                    <a:pt x="600" y="56"/>
                  </a:cubicBezTo>
                  <a:cubicBezTo>
                    <a:pt x="409" y="0"/>
                    <a:pt x="194" y="20"/>
                    <a:pt x="0" y="2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6" name="Freeform 86">
              <a:extLst>
                <a:ext uri="{FF2B5EF4-FFF2-40B4-BE49-F238E27FC236}">
                  <a16:creationId xmlns:a16="http://schemas.microsoft.com/office/drawing/2014/main" id="{D8B8D67F-FB62-6C4B-96D6-967FAA6ACB76}"/>
                </a:ext>
              </a:extLst>
            </p:cNvPr>
            <p:cNvSpPr>
              <a:spLocks/>
            </p:cNvSpPr>
            <p:nvPr/>
          </p:nvSpPr>
          <p:spPr bwMode="auto">
            <a:xfrm>
              <a:off x="2243" y="2978"/>
              <a:ext cx="821" cy="159"/>
            </a:xfrm>
            <a:custGeom>
              <a:avLst/>
              <a:gdLst>
                <a:gd name="T0" fmla="*/ 0 w 821"/>
                <a:gd name="T1" fmla="*/ 159 h 159"/>
                <a:gd name="T2" fmla="*/ 294 w 821"/>
                <a:gd name="T3" fmla="*/ 12 h 159"/>
                <a:gd name="T4" fmla="*/ 563 w 821"/>
                <a:gd name="T5" fmla="*/ 0 h 159"/>
                <a:gd name="T6" fmla="*/ 821 w 821"/>
                <a:gd name="T7" fmla="*/ 12 h 1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1" h="159">
                  <a:moveTo>
                    <a:pt x="0" y="159"/>
                  </a:moveTo>
                  <a:cubicBezTo>
                    <a:pt x="100" y="126"/>
                    <a:pt x="181" y="17"/>
                    <a:pt x="294" y="12"/>
                  </a:cubicBezTo>
                  <a:cubicBezTo>
                    <a:pt x="384" y="8"/>
                    <a:pt x="473" y="4"/>
                    <a:pt x="563" y="0"/>
                  </a:cubicBezTo>
                  <a:cubicBezTo>
                    <a:pt x="813" y="12"/>
                    <a:pt x="727" y="12"/>
                    <a:pt x="821" y="1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7" name="Freeform 87">
              <a:extLst>
                <a:ext uri="{FF2B5EF4-FFF2-40B4-BE49-F238E27FC236}">
                  <a16:creationId xmlns:a16="http://schemas.microsoft.com/office/drawing/2014/main" id="{1B30343A-3445-4640-8199-0A1AF08EF316}"/>
                </a:ext>
              </a:extLst>
            </p:cNvPr>
            <p:cNvSpPr>
              <a:spLocks/>
            </p:cNvSpPr>
            <p:nvPr/>
          </p:nvSpPr>
          <p:spPr bwMode="auto">
            <a:xfrm>
              <a:off x="2255" y="3382"/>
              <a:ext cx="760" cy="176"/>
            </a:xfrm>
            <a:custGeom>
              <a:avLst/>
              <a:gdLst>
                <a:gd name="T0" fmla="*/ 0 w 760"/>
                <a:gd name="T1" fmla="*/ 0 h 176"/>
                <a:gd name="T2" fmla="*/ 159 w 760"/>
                <a:gd name="T3" fmla="*/ 86 h 176"/>
                <a:gd name="T4" fmla="*/ 404 w 760"/>
                <a:gd name="T5" fmla="*/ 160 h 176"/>
                <a:gd name="T6" fmla="*/ 760 w 760"/>
                <a:gd name="T7" fmla="*/ 123 h 1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0" h="176">
                  <a:moveTo>
                    <a:pt x="0" y="0"/>
                  </a:moveTo>
                  <a:cubicBezTo>
                    <a:pt x="58" y="20"/>
                    <a:pt x="104" y="61"/>
                    <a:pt x="159" y="86"/>
                  </a:cubicBezTo>
                  <a:cubicBezTo>
                    <a:pt x="238" y="121"/>
                    <a:pt x="319" y="148"/>
                    <a:pt x="404" y="160"/>
                  </a:cubicBezTo>
                  <a:cubicBezTo>
                    <a:pt x="523" y="155"/>
                    <a:pt x="650" y="176"/>
                    <a:pt x="760" y="123"/>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8" name="Freeform 88">
              <a:extLst>
                <a:ext uri="{FF2B5EF4-FFF2-40B4-BE49-F238E27FC236}">
                  <a16:creationId xmlns:a16="http://schemas.microsoft.com/office/drawing/2014/main" id="{AB1EB046-C904-1640-AB2A-4AEAAEC0439F}"/>
                </a:ext>
              </a:extLst>
            </p:cNvPr>
            <p:cNvSpPr>
              <a:spLocks/>
            </p:cNvSpPr>
            <p:nvPr/>
          </p:nvSpPr>
          <p:spPr bwMode="auto">
            <a:xfrm>
              <a:off x="3064" y="3052"/>
              <a:ext cx="600" cy="122"/>
            </a:xfrm>
            <a:custGeom>
              <a:avLst/>
              <a:gdLst>
                <a:gd name="T0" fmla="*/ 600 w 600"/>
                <a:gd name="T1" fmla="*/ 122 h 122"/>
                <a:gd name="T2" fmla="*/ 576 w 600"/>
                <a:gd name="T3" fmla="*/ 85 h 122"/>
                <a:gd name="T4" fmla="*/ 539 w 600"/>
                <a:gd name="T5" fmla="*/ 73 h 122"/>
                <a:gd name="T6" fmla="*/ 306 w 600"/>
                <a:gd name="T7" fmla="*/ 0 h 122"/>
                <a:gd name="T8" fmla="*/ 0 w 600"/>
                <a:gd name="T9" fmla="*/ 12 h 1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0" h="122">
                  <a:moveTo>
                    <a:pt x="600" y="122"/>
                  </a:moveTo>
                  <a:cubicBezTo>
                    <a:pt x="592" y="110"/>
                    <a:pt x="587" y="94"/>
                    <a:pt x="576" y="85"/>
                  </a:cubicBezTo>
                  <a:cubicBezTo>
                    <a:pt x="566" y="77"/>
                    <a:pt x="551" y="79"/>
                    <a:pt x="539" y="73"/>
                  </a:cubicBezTo>
                  <a:cubicBezTo>
                    <a:pt x="454" y="32"/>
                    <a:pt x="400" y="13"/>
                    <a:pt x="306" y="0"/>
                  </a:cubicBezTo>
                  <a:cubicBezTo>
                    <a:pt x="65" y="14"/>
                    <a:pt x="167" y="12"/>
                    <a:pt x="0" y="1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9" name="Freeform 89">
              <a:extLst>
                <a:ext uri="{FF2B5EF4-FFF2-40B4-BE49-F238E27FC236}">
                  <a16:creationId xmlns:a16="http://schemas.microsoft.com/office/drawing/2014/main" id="{401C6D9A-D7DC-D841-AF64-BB8B497696F4}"/>
                </a:ext>
              </a:extLst>
            </p:cNvPr>
            <p:cNvSpPr>
              <a:spLocks/>
            </p:cNvSpPr>
            <p:nvPr/>
          </p:nvSpPr>
          <p:spPr bwMode="auto">
            <a:xfrm>
              <a:off x="2929" y="3358"/>
              <a:ext cx="760" cy="49"/>
            </a:xfrm>
            <a:custGeom>
              <a:avLst/>
              <a:gdLst>
                <a:gd name="T0" fmla="*/ 760 w 760"/>
                <a:gd name="T1" fmla="*/ 0 h 49"/>
                <a:gd name="T2" fmla="*/ 0 w 760"/>
                <a:gd name="T3" fmla="*/ 49 h 49"/>
                <a:gd name="T4" fmla="*/ 0 60000 65536"/>
                <a:gd name="T5" fmla="*/ 0 60000 65536"/>
              </a:gdLst>
              <a:ahLst/>
              <a:cxnLst>
                <a:cxn ang="T4">
                  <a:pos x="T0" y="T1"/>
                </a:cxn>
                <a:cxn ang="T5">
                  <a:pos x="T2" y="T3"/>
                </a:cxn>
              </a:cxnLst>
              <a:rect l="0" t="0" r="r" b="b"/>
              <a:pathLst>
                <a:path w="760" h="49">
                  <a:moveTo>
                    <a:pt x="760" y="0"/>
                  </a:moveTo>
                  <a:cubicBezTo>
                    <a:pt x="506" y="19"/>
                    <a:pt x="255" y="49"/>
                    <a:pt x="0" y="49"/>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50" name="AutoShape 90">
              <a:extLst>
                <a:ext uri="{FF2B5EF4-FFF2-40B4-BE49-F238E27FC236}">
                  <a16:creationId xmlns:a16="http://schemas.microsoft.com/office/drawing/2014/main" id="{89F24521-B74F-D748-8739-9496A839DE27}"/>
                </a:ext>
              </a:extLst>
            </p:cNvPr>
            <p:cNvSpPr>
              <a:spLocks noChangeArrowheads="1"/>
            </p:cNvSpPr>
            <p:nvPr/>
          </p:nvSpPr>
          <p:spPr bwMode="auto">
            <a:xfrm rot="-10783599">
              <a:off x="4224" y="2880"/>
              <a:ext cx="624" cy="57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27 w 21600"/>
                <a:gd name="T13" fmla="*/ 2925 h 21600"/>
                <a:gd name="T14" fmla="*/ 18242 w 21600"/>
                <a:gd name="T15" fmla="*/ 9263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grpSp>
    </p:spTree>
  </p:cSld>
  <p:clrMapOvr>
    <a:masterClrMapping/>
  </p:clrMapOvr>
  <p:transition advTm="22951">
    <p:blinds/>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54CDA892-8E88-4108-870D-9211A4307548}"/>
              </a:ext>
            </a:extLst>
          </p:cNvPr>
          <p:cNvSpPr>
            <a:spLocks noGrp="1" noRot="1" noChangeArrowheads="1"/>
          </p:cNvSpPr>
          <p:nvPr>
            <p:ph type="title"/>
          </p:nvPr>
        </p:nvSpPr>
        <p:spPr>
          <a:xfrm>
            <a:off x="1774826" y="620713"/>
            <a:ext cx="8385175" cy="768350"/>
          </a:xfrm>
        </p:spPr>
        <p:txBody>
          <a:bodyPr/>
          <a:lstStyle/>
          <a:p>
            <a:pPr eaLnBrk="1" hangingPunct="1"/>
            <a:r>
              <a:rPr lang="sr-Latn-RS" altLang="en-US" sz="3200" dirty="0" err="1">
                <a:solidFill>
                  <a:schemeClr val="tx1"/>
                </a:solidFill>
              </a:rPr>
              <a:t>Metaphase</a:t>
            </a:r>
            <a:endParaRPr lang="en-US" altLang="en-US" sz="3200" dirty="0">
              <a:solidFill>
                <a:schemeClr val="tx1"/>
              </a:solidFill>
            </a:endParaRPr>
          </a:p>
        </p:txBody>
      </p:sp>
      <p:sp>
        <p:nvSpPr>
          <p:cNvPr id="26627" name="Rectangle 3">
            <a:extLst>
              <a:ext uri="{FF2B5EF4-FFF2-40B4-BE49-F238E27FC236}">
                <a16:creationId xmlns:a16="http://schemas.microsoft.com/office/drawing/2014/main" id="{D186BA6B-C6F4-40CA-BEB4-8B0159F88818}"/>
              </a:ext>
            </a:extLst>
          </p:cNvPr>
          <p:cNvSpPr>
            <a:spLocks noGrp="1" noRot="1" noChangeArrowheads="1"/>
          </p:cNvSpPr>
          <p:nvPr>
            <p:ph type="body" sz="half" idx="1"/>
          </p:nvPr>
        </p:nvSpPr>
        <p:spPr>
          <a:xfrm>
            <a:off x="1385350" y="1431322"/>
            <a:ext cx="8931275" cy="6432186"/>
          </a:xfrm>
        </p:spPr>
        <p:txBody>
          <a:bodyPr/>
          <a:lstStyle/>
          <a:p>
            <a:pPr eaLnBrk="1" hangingPunct="1"/>
            <a:r>
              <a:rPr lang="en-US" altLang="en-US" sz="2000" dirty="0">
                <a:cs typeface="Times New Roman" panose="02020603050405020304" pitchFamily="18" charset="0"/>
              </a:rPr>
              <a:t>The shortest phase, the chromosomes are maximally shortened and are in the middle of the cell (</a:t>
            </a:r>
            <a:r>
              <a:rPr lang="en-US" sz="2000" dirty="0">
                <a:cs typeface="Times New Roman" panose="02020603050405020304" pitchFamily="18" charset="0"/>
              </a:rPr>
              <a:t>chromosomes align along the equator of the cell)</a:t>
            </a:r>
            <a:r>
              <a:rPr lang="en-US" altLang="en-US" sz="2000" dirty="0">
                <a:cs typeface="Times New Roman" panose="02020603050405020304" pitchFamily="18" charset="0"/>
              </a:rPr>
              <a:t>, forming the equatorial plate.</a:t>
            </a:r>
          </a:p>
          <a:p>
            <a:pPr eaLnBrk="1" hangingPunct="1"/>
            <a:r>
              <a:rPr lang="en-US" altLang="en-US" sz="2000" dirty="0"/>
              <a:t>At this stage, a cytogenetic analysis of the karyotype is performed.</a:t>
            </a:r>
          </a:p>
          <a:p>
            <a:pPr eaLnBrk="1" hangingPunct="1"/>
            <a:r>
              <a:rPr lang="en-US" altLang="en-US" sz="2000" dirty="0"/>
              <a:t>Simultaneous division of centromere</a:t>
            </a:r>
            <a:r>
              <a:rPr lang="sr-Cyrl-CS" altLang="en-US" sz="2000" dirty="0"/>
              <a:t>.</a:t>
            </a:r>
            <a:endParaRPr lang="en-US" altLang="en-US" sz="2400" dirty="0"/>
          </a:p>
        </p:txBody>
      </p:sp>
      <p:pic>
        <p:nvPicPr>
          <p:cNvPr id="26628" name="Picture 4" descr="mitoza animalne2">
            <a:extLst>
              <a:ext uri="{FF2B5EF4-FFF2-40B4-BE49-F238E27FC236}">
                <a16:creationId xmlns:a16="http://schemas.microsoft.com/office/drawing/2014/main" id="{BE783193-C07B-46F0-A87B-B4288DEE1B9A}"/>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9175510" y="3819445"/>
            <a:ext cx="2819224" cy="2256291"/>
          </a:xfrm>
          <a:noFill/>
        </p:spPr>
      </p:pic>
      <p:grpSp>
        <p:nvGrpSpPr>
          <p:cNvPr id="5" name="Group 2">
            <a:extLst>
              <a:ext uri="{FF2B5EF4-FFF2-40B4-BE49-F238E27FC236}">
                <a16:creationId xmlns:a16="http://schemas.microsoft.com/office/drawing/2014/main" id="{5AE689EA-B637-724D-B9A8-305187845EE0}"/>
              </a:ext>
            </a:extLst>
          </p:cNvPr>
          <p:cNvGrpSpPr>
            <a:grpSpLocks/>
          </p:cNvGrpSpPr>
          <p:nvPr/>
        </p:nvGrpSpPr>
        <p:grpSpPr bwMode="auto">
          <a:xfrm>
            <a:off x="2771775" y="1538036"/>
            <a:ext cx="6080353" cy="4905622"/>
            <a:chOff x="576" y="192"/>
            <a:chExt cx="4348" cy="3840"/>
          </a:xfrm>
        </p:grpSpPr>
        <p:sp>
          <p:nvSpPr>
            <p:cNvPr id="6" name="Text Box 3">
              <a:extLst>
                <a:ext uri="{FF2B5EF4-FFF2-40B4-BE49-F238E27FC236}">
                  <a16:creationId xmlns:a16="http://schemas.microsoft.com/office/drawing/2014/main" id="{37C39D36-CC44-D242-824A-F3F32562EB14}"/>
                </a:ext>
              </a:extLst>
            </p:cNvPr>
            <p:cNvSpPr txBox="1">
              <a:spLocks noChangeArrowheads="1"/>
            </p:cNvSpPr>
            <p:nvPr/>
          </p:nvSpPr>
          <p:spPr bwMode="auto">
            <a:xfrm>
              <a:off x="2128" y="192"/>
              <a:ext cx="131"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sz="4000" b="1">
                <a:solidFill>
                  <a:schemeClr val="hlink"/>
                </a:solidFill>
                <a:latin typeface="Cambria" panose="02040503050406030204" pitchFamily="18" charset="0"/>
              </a:endParaRPr>
            </a:p>
          </p:txBody>
        </p:sp>
        <p:sp>
          <p:nvSpPr>
            <p:cNvPr id="8" name="Arc 5">
              <a:extLst>
                <a:ext uri="{FF2B5EF4-FFF2-40B4-BE49-F238E27FC236}">
                  <a16:creationId xmlns:a16="http://schemas.microsoft.com/office/drawing/2014/main" id="{4EBB7B05-664D-5148-8DC8-01E7669EE5AB}"/>
                </a:ext>
              </a:extLst>
            </p:cNvPr>
            <p:cNvSpPr>
              <a:spLocks/>
            </p:cNvSpPr>
            <p:nvPr/>
          </p:nvSpPr>
          <p:spPr bwMode="auto">
            <a:xfrm>
              <a:off x="1536" y="2400"/>
              <a:ext cx="96"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9" name="Oval 6">
              <a:extLst>
                <a:ext uri="{FF2B5EF4-FFF2-40B4-BE49-F238E27FC236}">
                  <a16:creationId xmlns:a16="http://schemas.microsoft.com/office/drawing/2014/main" id="{3642A475-600F-7A47-A44A-61AD8ACB7B4B}"/>
                </a:ext>
              </a:extLst>
            </p:cNvPr>
            <p:cNvSpPr>
              <a:spLocks noChangeArrowheads="1"/>
            </p:cNvSpPr>
            <p:nvPr/>
          </p:nvSpPr>
          <p:spPr bwMode="auto">
            <a:xfrm>
              <a:off x="576" y="2160"/>
              <a:ext cx="2016" cy="18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0" name="Oval 7">
              <a:extLst>
                <a:ext uri="{FF2B5EF4-FFF2-40B4-BE49-F238E27FC236}">
                  <a16:creationId xmlns:a16="http://schemas.microsoft.com/office/drawing/2014/main" id="{31CD3879-8B76-F84E-892D-6E449FB42D43}"/>
                </a:ext>
              </a:extLst>
            </p:cNvPr>
            <p:cNvSpPr>
              <a:spLocks noChangeArrowheads="1"/>
            </p:cNvSpPr>
            <p:nvPr/>
          </p:nvSpPr>
          <p:spPr bwMode="auto">
            <a:xfrm>
              <a:off x="1488" y="230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1" name="Oval 8">
              <a:extLst>
                <a:ext uri="{FF2B5EF4-FFF2-40B4-BE49-F238E27FC236}">
                  <a16:creationId xmlns:a16="http://schemas.microsoft.com/office/drawing/2014/main" id="{4BC15419-500C-0D48-94DA-60D5DBF74556}"/>
                </a:ext>
              </a:extLst>
            </p:cNvPr>
            <p:cNvSpPr>
              <a:spLocks noChangeArrowheads="1"/>
            </p:cNvSpPr>
            <p:nvPr/>
          </p:nvSpPr>
          <p:spPr bwMode="auto">
            <a:xfrm>
              <a:off x="1632" y="230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2" name="Oval 9">
              <a:extLst>
                <a:ext uri="{FF2B5EF4-FFF2-40B4-BE49-F238E27FC236}">
                  <a16:creationId xmlns:a16="http://schemas.microsoft.com/office/drawing/2014/main" id="{E6F51C6A-27F4-E146-AD5C-A2835637C474}"/>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3" name="Oval 10">
              <a:extLst>
                <a:ext uri="{FF2B5EF4-FFF2-40B4-BE49-F238E27FC236}">
                  <a16:creationId xmlns:a16="http://schemas.microsoft.com/office/drawing/2014/main" id="{CE94FB4B-965C-D44C-B927-DC3CA4C2FB67}"/>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4" name="Oval 11">
              <a:extLst>
                <a:ext uri="{FF2B5EF4-FFF2-40B4-BE49-F238E27FC236}">
                  <a16:creationId xmlns:a16="http://schemas.microsoft.com/office/drawing/2014/main" id="{6A27B6CF-1676-3347-A14D-EAAF768766AF}"/>
                </a:ext>
              </a:extLst>
            </p:cNvPr>
            <p:cNvSpPr>
              <a:spLocks noChangeArrowheads="1"/>
            </p:cNvSpPr>
            <p:nvPr/>
          </p:nvSpPr>
          <p:spPr bwMode="auto">
            <a:xfrm>
              <a:off x="720"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5" name="Oval 12">
              <a:extLst>
                <a:ext uri="{FF2B5EF4-FFF2-40B4-BE49-F238E27FC236}">
                  <a16:creationId xmlns:a16="http://schemas.microsoft.com/office/drawing/2014/main" id="{F4F4FC2C-7A1B-7849-8A02-37DE8D016C90}"/>
                </a:ext>
              </a:extLst>
            </p:cNvPr>
            <p:cNvSpPr>
              <a:spLocks noChangeArrowheads="1"/>
            </p:cNvSpPr>
            <p:nvPr/>
          </p:nvSpPr>
          <p:spPr bwMode="auto">
            <a:xfrm>
              <a:off x="720"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6" name="Oval 13">
              <a:extLst>
                <a:ext uri="{FF2B5EF4-FFF2-40B4-BE49-F238E27FC236}">
                  <a16:creationId xmlns:a16="http://schemas.microsoft.com/office/drawing/2014/main" id="{C33CD3F9-E004-EB4E-98E5-2AC554A5B93E}"/>
                </a:ext>
              </a:extLst>
            </p:cNvPr>
            <p:cNvSpPr>
              <a:spLocks noChangeArrowheads="1"/>
            </p:cNvSpPr>
            <p:nvPr/>
          </p:nvSpPr>
          <p:spPr bwMode="auto">
            <a:xfrm>
              <a:off x="1344"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7" name="Oval 14">
              <a:extLst>
                <a:ext uri="{FF2B5EF4-FFF2-40B4-BE49-F238E27FC236}">
                  <a16:creationId xmlns:a16="http://schemas.microsoft.com/office/drawing/2014/main" id="{C3A67228-A317-C84F-9165-CA23B4D1A64D}"/>
                </a:ext>
              </a:extLst>
            </p:cNvPr>
            <p:cNvSpPr>
              <a:spLocks noChangeArrowheads="1"/>
            </p:cNvSpPr>
            <p:nvPr/>
          </p:nvSpPr>
          <p:spPr bwMode="auto">
            <a:xfrm>
              <a:off x="1344"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8" name="Oval 15">
              <a:extLst>
                <a:ext uri="{FF2B5EF4-FFF2-40B4-BE49-F238E27FC236}">
                  <a16:creationId xmlns:a16="http://schemas.microsoft.com/office/drawing/2014/main" id="{F6C98E60-7238-2A41-9653-3D03E09DCF13}"/>
                </a:ext>
              </a:extLst>
            </p:cNvPr>
            <p:cNvSpPr>
              <a:spLocks noChangeArrowheads="1"/>
            </p:cNvSpPr>
            <p:nvPr/>
          </p:nvSpPr>
          <p:spPr bwMode="auto">
            <a:xfrm>
              <a:off x="1968"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9" name="Oval 16">
              <a:extLst>
                <a:ext uri="{FF2B5EF4-FFF2-40B4-BE49-F238E27FC236}">
                  <a16:creationId xmlns:a16="http://schemas.microsoft.com/office/drawing/2014/main" id="{A1032C93-B5DB-6D4B-A777-D824E9F03554}"/>
                </a:ext>
              </a:extLst>
            </p:cNvPr>
            <p:cNvSpPr>
              <a:spLocks noChangeArrowheads="1"/>
            </p:cNvSpPr>
            <p:nvPr/>
          </p:nvSpPr>
          <p:spPr bwMode="auto">
            <a:xfrm>
              <a:off x="1968"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20" name="Oval 17">
              <a:extLst>
                <a:ext uri="{FF2B5EF4-FFF2-40B4-BE49-F238E27FC236}">
                  <a16:creationId xmlns:a16="http://schemas.microsoft.com/office/drawing/2014/main" id="{769A278A-5DA5-6C40-9D80-C287C0D4684C}"/>
                </a:ext>
              </a:extLst>
            </p:cNvPr>
            <p:cNvSpPr>
              <a:spLocks noChangeArrowheads="1"/>
            </p:cNvSpPr>
            <p:nvPr/>
          </p:nvSpPr>
          <p:spPr bwMode="auto">
            <a:xfrm>
              <a:off x="960"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21" name="Oval 18">
              <a:extLst>
                <a:ext uri="{FF2B5EF4-FFF2-40B4-BE49-F238E27FC236}">
                  <a16:creationId xmlns:a16="http://schemas.microsoft.com/office/drawing/2014/main" id="{BDDCD076-55C6-954F-991E-F82FE1457659}"/>
                </a:ext>
              </a:extLst>
            </p:cNvPr>
            <p:cNvSpPr>
              <a:spLocks noChangeArrowheads="1"/>
            </p:cNvSpPr>
            <p:nvPr/>
          </p:nvSpPr>
          <p:spPr bwMode="auto">
            <a:xfrm>
              <a:off x="1584"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22" name="Oval 19">
              <a:extLst>
                <a:ext uri="{FF2B5EF4-FFF2-40B4-BE49-F238E27FC236}">
                  <a16:creationId xmlns:a16="http://schemas.microsoft.com/office/drawing/2014/main" id="{D5AB601A-253B-C143-8072-ABA4D4CC671D}"/>
                </a:ext>
              </a:extLst>
            </p:cNvPr>
            <p:cNvSpPr>
              <a:spLocks noChangeArrowheads="1"/>
            </p:cNvSpPr>
            <p:nvPr/>
          </p:nvSpPr>
          <p:spPr bwMode="auto">
            <a:xfrm>
              <a:off x="2208"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23" name="Arc 20">
              <a:extLst>
                <a:ext uri="{FF2B5EF4-FFF2-40B4-BE49-F238E27FC236}">
                  <a16:creationId xmlns:a16="http://schemas.microsoft.com/office/drawing/2014/main" id="{5FBD635D-BF0E-5E49-A7DC-370B3C751730}"/>
                </a:ext>
              </a:extLst>
            </p:cNvPr>
            <p:cNvSpPr>
              <a:spLocks/>
            </p:cNvSpPr>
            <p:nvPr/>
          </p:nvSpPr>
          <p:spPr bwMode="auto">
            <a:xfrm flipH="1">
              <a:off x="960" y="2400"/>
              <a:ext cx="528"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4" name="Arc 21">
              <a:extLst>
                <a:ext uri="{FF2B5EF4-FFF2-40B4-BE49-F238E27FC236}">
                  <a16:creationId xmlns:a16="http://schemas.microsoft.com/office/drawing/2014/main" id="{718DE932-70FD-1C4F-98E2-5DF97F837BCB}"/>
                </a:ext>
              </a:extLst>
            </p:cNvPr>
            <p:cNvSpPr>
              <a:spLocks/>
            </p:cNvSpPr>
            <p:nvPr/>
          </p:nvSpPr>
          <p:spPr bwMode="auto">
            <a:xfrm>
              <a:off x="1728" y="2400"/>
              <a:ext cx="480"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5" name="Arc 22">
              <a:extLst>
                <a:ext uri="{FF2B5EF4-FFF2-40B4-BE49-F238E27FC236}">
                  <a16:creationId xmlns:a16="http://schemas.microsoft.com/office/drawing/2014/main" id="{82C9731C-DA39-564D-9394-810AB6962AC2}"/>
                </a:ext>
              </a:extLst>
            </p:cNvPr>
            <p:cNvSpPr>
              <a:spLocks/>
            </p:cNvSpPr>
            <p:nvPr/>
          </p:nvSpPr>
          <p:spPr bwMode="auto">
            <a:xfrm flipH="1" flipV="1">
              <a:off x="960" y="3216"/>
              <a:ext cx="528" cy="57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6" name="Arc 23">
              <a:extLst>
                <a:ext uri="{FF2B5EF4-FFF2-40B4-BE49-F238E27FC236}">
                  <a16:creationId xmlns:a16="http://schemas.microsoft.com/office/drawing/2014/main" id="{998D8E33-0B9D-964C-A388-7B5A4CCB3FC5}"/>
                </a:ext>
              </a:extLst>
            </p:cNvPr>
            <p:cNvSpPr>
              <a:spLocks/>
            </p:cNvSpPr>
            <p:nvPr/>
          </p:nvSpPr>
          <p:spPr bwMode="auto">
            <a:xfrm flipV="1">
              <a:off x="1728" y="3216"/>
              <a:ext cx="480" cy="57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7" name="Arc 24">
              <a:extLst>
                <a:ext uri="{FF2B5EF4-FFF2-40B4-BE49-F238E27FC236}">
                  <a16:creationId xmlns:a16="http://schemas.microsoft.com/office/drawing/2014/main" id="{3BA8F9E9-8223-EA4C-B6FD-D61AF2D4B728}"/>
                </a:ext>
              </a:extLst>
            </p:cNvPr>
            <p:cNvSpPr>
              <a:spLocks/>
            </p:cNvSpPr>
            <p:nvPr/>
          </p:nvSpPr>
          <p:spPr bwMode="auto">
            <a:xfrm flipV="1">
              <a:off x="1584" y="3216"/>
              <a:ext cx="48"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8" name="Line 25">
              <a:extLst>
                <a:ext uri="{FF2B5EF4-FFF2-40B4-BE49-F238E27FC236}">
                  <a16:creationId xmlns:a16="http://schemas.microsoft.com/office/drawing/2014/main" id="{D5CDFE91-96FD-BF41-83A5-27DA2139DEDD}"/>
                </a:ext>
              </a:extLst>
            </p:cNvPr>
            <p:cNvSpPr>
              <a:spLocks noChangeShapeType="1"/>
            </p:cNvSpPr>
            <p:nvPr/>
          </p:nvSpPr>
          <p:spPr bwMode="auto">
            <a:xfrm>
              <a:off x="1296" y="2880"/>
              <a:ext cx="0"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9" name="Line 26">
              <a:extLst>
                <a:ext uri="{FF2B5EF4-FFF2-40B4-BE49-F238E27FC236}">
                  <a16:creationId xmlns:a16="http://schemas.microsoft.com/office/drawing/2014/main" id="{49B96AA9-425E-8149-AB31-63D0EC922FE0}"/>
                </a:ext>
              </a:extLst>
            </p:cNvPr>
            <p:cNvSpPr>
              <a:spLocks noChangeShapeType="1"/>
            </p:cNvSpPr>
            <p:nvPr/>
          </p:nvSpPr>
          <p:spPr bwMode="auto">
            <a:xfrm>
              <a:off x="1920" y="2880"/>
              <a:ext cx="0"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30" name="Text Box 27">
              <a:extLst>
                <a:ext uri="{FF2B5EF4-FFF2-40B4-BE49-F238E27FC236}">
                  <a16:creationId xmlns:a16="http://schemas.microsoft.com/office/drawing/2014/main" id="{FF08F79C-84D6-474B-B9C3-26179B2641B0}"/>
                </a:ext>
              </a:extLst>
            </p:cNvPr>
            <p:cNvSpPr txBox="1">
              <a:spLocks noChangeArrowheads="1"/>
            </p:cNvSpPr>
            <p:nvPr/>
          </p:nvSpPr>
          <p:spPr bwMode="auto">
            <a:xfrm>
              <a:off x="2832" y="2160"/>
              <a:ext cx="116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b="1" dirty="0">
                  <a:latin typeface="Cambria" panose="02040503050406030204" pitchFamily="18" charset="0"/>
                </a:rPr>
                <a:t>centrioles</a:t>
              </a:r>
            </a:p>
          </p:txBody>
        </p:sp>
        <p:sp>
          <p:nvSpPr>
            <p:cNvPr id="31" name="Text Box 28">
              <a:extLst>
                <a:ext uri="{FF2B5EF4-FFF2-40B4-BE49-F238E27FC236}">
                  <a16:creationId xmlns:a16="http://schemas.microsoft.com/office/drawing/2014/main" id="{14117435-CCE9-8D4D-9099-FCC70F4DAD52}"/>
                </a:ext>
              </a:extLst>
            </p:cNvPr>
            <p:cNvSpPr txBox="1">
              <a:spLocks noChangeArrowheads="1"/>
            </p:cNvSpPr>
            <p:nvPr/>
          </p:nvSpPr>
          <p:spPr bwMode="auto">
            <a:xfrm>
              <a:off x="3416" y="3139"/>
              <a:ext cx="1508"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b="1" dirty="0">
                  <a:latin typeface="Cambria" panose="02040503050406030204" pitchFamily="18" charset="0"/>
                </a:rPr>
                <a:t>spindle fibers</a:t>
              </a:r>
            </a:p>
          </p:txBody>
        </p:sp>
        <p:sp>
          <p:nvSpPr>
            <p:cNvPr id="32" name="Arc 29">
              <a:extLst>
                <a:ext uri="{FF2B5EF4-FFF2-40B4-BE49-F238E27FC236}">
                  <a16:creationId xmlns:a16="http://schemas.microsoft.com/office/drawing/2014/main" id="{056B047B-8C0A-D048-9486-26B0ADDCE44E}"/>
                </a:ext>
              </a:extLst>
            </p:cNvPr>
            <p:cNvSpPr>
              <a:spLocks/>
            </p:cNvSpPr>
            <p:nvPr/>
          </p:nvSpPr>
          <p:spPr bwMode="auto">
            <a:xfrm flipH="1">
              <a:off x="1104" y="2400"/>
              <a:ext cx="432"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3" name="Arc 30">
              <a:extLst>
                <a:ext uri="{FF2B5EF4-FFF2-40B4-BE49-F238E27FC236}">
                  <a16:creationId xmlns:a16="http://schemas.microsoft.com/office/drawing/2014/main" id="{4D088076-7A07-C043-9D33-4F8B16FF399A}"/>
                </a:ext>
              </a:extLst>
            </p:cNvPr>
            <p:cNvSpPr>
              <a:spLocks/>
            </p:cNvSpPr>
            <p:nvPr/>
          </p:nvSpPr>
          <p:spPr bwMode="auto">
            <a:xfrm flipH="1">
              <a:off x="1440" y="2400"/>
              <a:ext cx="48"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4" name="Arc 31">
              <a:extLst>
                <a:ext uri="{FF2B5EF4-FFF2-40B4-BE49-F238E27FC236}">
                  <a16:creationId xmlns:a16="http://schemas.microsoft.com/office/drawing/2014/main" id="{82C187E6-FA2A-5248-B36A-2F168F04CD94}"/>
                </a:ext>
              </a:extLst>
            </p:cNvPr>
            <p:cNvSpPr>
              <a:spLocks/>
            </p:cNvSpPr>
            <p:nvPr/>
          </p:nvSpPr>
          <p:spPr bwMode="auto">
            <a:xfrm>
              <a:off x="1632" y="2400"/>
              <a:ext cx="144"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5" name="Arc 32">
              <a:extLst>
                <a:ext uri="{FF2B5EF4-FFF2-40B4-BE49-F238E27FC236}">
                  <a16:creationId xmlns:a16="http://schemas.microsoft.com/office/drawing/2014/main" id="{BB7218D9-B033-084F-BEDA-B80FE78D23A2}"/>
                </a:ext>
              </a:extLst>
            </p:cNvPr>
            <p:cNvSpPr>
              <a:spLocks/>
            </p:cNvSpPr>
            <p:nvPr/>
          </p:nvSpPr>
          <p:spPr bwMode="auto">
            <a:xfrm>
              <a:off x="1680" y="2400"/>
              <a:ext cx="672"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6" name="Arc 33">
              <a:extLst>
                <a:ext uri="{FF2B5EF4-FFF2-40B4-BE49-F238E27FC236}">
                  <a16:creationId xmlns:a16="http://schemas.microsoft.com/office/drawing/2014/main" id="{30AD4CCD-20A8-C743-A7DE-B38C76D66EEA}"/>
                </a:ext>
              </a:extLst>
            </p:cNvPr>
            <p:cNvSpPr>
              <a:spLocks/>
            </p:cNvSpPr>
            <p:nvPr/>
          </p:nvSpPr>
          <p:spPr bwMode="auto">
            <a:xfrm flipH="1" flipV="1">
              <a:off x="1056" y="3216"/>
              <a:ext cx="480"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7" name="Arc 34">
              <a:extLst>
                <a:ext uri="{FF2B5EF4-FFF2-40B4-BE49-F238E27FC236}">
                  <a16:creationId xmlns:a16="http://schemas.microsoft.com/office/drawing/2014/main" id="{AFB5F36B-78FD-084C-95A8-4F820FAFD036}"/>
                </a:ext>
              </a:extLst>
            </p:cNvPr>
            <p:cNvSpPr>
              <a:spLocks/>
            </p:cNvSpPr>
            <p:nvPr/>
          </p:nvSpPr>
          <p:spPr bwMode="auto">
            <a:xfrm flipV="1">
              <a:off x="1680" y="3216"/>
              <a:ext cx="384" cy="57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8" name="Arc 35">
              <a:extLst>
                <a:ext uri="{FF2B5EF4-FFF2-40B4-BE49-F238E27FC236}">
                  <a16:creationId xmlns:a16="http://schemas.microsoft.com/office/drawing/2014/main" id="{EFDCF6BF-5A91-BA45-8269-416108A8F0FD}"/>
                </a:ext>
              </a:extLst>
            </p:cNvPr>
            <p:cNvSpPr>
              <a:spLocks/>
            </p:cNvSpPr>
            <p:nvPr/>
          </p:nvSpPr>
          <p:spPr bwMode="auto">
            <a:xfrm flipH="1" flipV="1">
              <a:off x="1440" y="3216"/>
              <a:ext cx="96"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9" name="Arc 36">
              <a:extLst>
                <a:ext uri="{FF2B5EF4-FFF2-40B4-BE49-F238E27FC236}">
                  <a16:creationId xmlns:a16="http://schemas.microsoft.com/office/drawing/2014/main" id="{FB45829B-16C5-9F43-8193-52168265EC89}"/>
                </a:ext>
              </a:extLst>
            </p:cNvPr>
            <p:cNvSpPr>
              <a:spLocks/>
            </p:cNvSpPr>
            <p:nvPr/>
          </p:nvSpPr>
          <p:spPr bwMode="auto">
            <a:xfrm flipV="1">
              <a:off x="1632" y="3216"/>
              <a:ext cx="192"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0" name="Line 37">
              <a:extLst>
                <a:ext uri="{FF2B5EF4-FFF2-40B4-BE49-F238E27FC236}">
                  <a16:creationId xmlns:a16="http://schemas.microsoft.com/office/drawing/2014/main" id="{B10DD94D-C176-1045-9C97-FC668B5899CA}"/>
                </a:ext>
              </a:extLst>
            </p:cNvPr>
            <p:cNvSpPr>
              <a:spLocks noChangeShapeType="1"/>
            </p:cNvSpPr>
            <p:nvPr/>
          </p:nvSpPr>
          <p:spPr bwMode="auto">
            <a:xfrm flipH="1">
              <a:off x="1776" y="2352"/>
              <a:ext cx="1056"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1" name="Line 38">
              <a:extLst>
                <a:ext uri="{FF2B5EF4-FFF2-40B4-BE49-F238E27FC236}">
                  <a16:creationId xmlns:a16="http://schemas.microsoft.com/office/drawing/2014/main" id="{1C76C85C-E0AD-6C46-8C30-395E5B308C97}"/>
                </a:ext>
              </a:extLst>
            </p:cNvPr>
            <p:cNvSpPr>
              <a:spLocks noChangeShapeType="1"/>
            </p:cNvSpPr>
            <p:nvPr/>
          </p:nvSpPr>
          <p:spPr bwMode="auto">
            <a:xfrm>
              <a:off x="2256" y="3360"/>
              <a:ext cx="1152" cy="0"/>
            </a:xfrm>
            <a:prstGeom prst="line">
              <a:avLst/>
            </a:prstGeom>
            <a:noFill/>
            <a:ln w="38100">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2" name="Text Box 39">
              <a:extLst>
                <a:ext uri="{FF2B5EF4-FFF2-40B4-BE49-F238E27FC236}">
                  <a16:creationId xmlns:a16="http://schemas.microsoft.com/office/drawing/2014/main" id="{C70E1DB3-F5E1-2C4F-B1C4-718DD09023FD}"/>
                </a:ext>
              </a:extLst>
            </p:cNvPr>
            <p:cNvSpPr txBox="1">
              <a:spLocks noChangeArrowheads="1"/>
            </p:cNvSpPr>
            <p:nvPr/>
          </p:nvSpPr>
          <p:spPr bwMode="auto">
            <a:xfrm>
              <a:off x="3264" y="2611"/>
              <a:ext cx="153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b="1" dirty="0">
                  <a:latin typeface="Cambria" panose="02040503050406030204" pitchFamily="18" charset="0"/>
                </a:rPr>
                <a:t>chromosomes</a:t>
              </a:r>
            </a:p>
          </p:txBody>
        </p:sp>
        <p:sp>
          <p:nvSpPr>
            <p:cNvPr id="43" name="Line 40">
              <a:extLst>
                <a:ext uri="{FF2B5EF4-FFF2-40B4-BE49-F238E27FC236}">
                  <a16:creationId xmlns:a16="http://schemas.microsoft.com/office/drawing/2014/main" id="{FD1D898D-8C55-BB47-A2FB-9F4C238D85A2}"/>
                </a:ext>
              </a:extLst>
            </p:cNvPr>
            <p:cNvSpPr>
              <a:spLocks noChangeShapeType="1"/>
            </p:cNvSpPr>
            <p:nvPr/>
          </p:nvSpPr>
          <p:spPr bwMode="auto">
            <a:xfrm flipH="1">
              <a:off x="2544" y="2832"/>
              <a:ext cx="768" cy="24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spTree>
  </p:cSld>
  <p:clrMapOvr>
    <a:masterClrMapping/>
  </p:clrMapOvr>
  <p:transition advTm="39205">
    <p:blind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401161AF-6568-4526-BDB0-CF6BEE56E0E1}"/>
              </a:ext>
            </a:extLst>
          </p:cNvPr>
          <p:cNvSpPr>
            <a:spLocks noGrp="1" noRot="1" noChangeArrowheads="1"/>
          </p:cNvSpPr>
          <p:nvPr>
            <p:ph type="title"/>
          </p:nvPr>
        </p:nvSpPr>
        <p:spPr>
          <a:xfrm>
            <a:off x="1847850" y="476250"/>
            <a:ext cx="7543800" cy="1011238"/>
          </a:xfrm>
        </p:spPr>
        <p:txBody>
          <a:bodyPr/>
          <a:lstStyle/>
          <a:p>
            <a:pPr eaLnBrk="1" hangingPunct="1"/>
            <a:r>
              <a:rPr lang="sr-Latn-RS" altLang="en-US" sz="3200" dirty="0" err="1">
                <a:solidFill>
                  <a:schemeClr val="tx1"/>
                </a:solidFill>
              </a:rPr>
              <a:t>Anaphase</a:t>
            </a:r>
            <a:endParaRPr lang="en-US" altLang="en-US" sz="3200" dirty="0">
              <a:solidFill>
                <a:schemeClr val="tx1"/>
              </a:solidFill>
            </a:endParaRPr>
          </a:p>
        </p:txBody>
      </p:sp>
      <p:sp>
        <p:nvSpPr>
          <p:cNvPr id="27651" name="Rectangle 3">
            <a:extLst>
              <a:ext uri="{FF2B5EF4-FFF2-40B4-BE49-F238E27FC236}">
                <a16:creationId xmlns:a16="http://schemas.microsoft.com/office/drawing/2014/main" id="{CD756C4E-7B10-47F3-881E-25EDB538ADAC}"/>
              </a:ext>
            </a:extLst>
          </p:cNvPr>
          <p:cNvSpPr>
            <a:spLocks noGrp="1" noRot="1" noChangeArrowheads="1"/>
          </p:cNvSpPr>
          <p:nvPr>
            <p:ph type="body" sz="half" idx="1"/>
          </p:nvPr>
        </p:nvSpPr>
        <p:spPr>
          <a:xfrm>
            <a:off x="1524000" y="2057400"/>
            <a:ext cx="5220072" cy="4648200"/>
          </a:xfrm>
        </p:spPr>
        <p:txBody>
          <a:bodyPr>
            <a:normAutofit/>
          </a:bodyPr>
          <a:lstStyle/>
          <a:p>
            <a:pPr eaLnBrk="1" hangingPunct="1">
              <a:lnSpc>
                <a:spcPct val="80000"/>
              </a:lnSpc>
            </a:pPr>
            <a:r>
              <a:rPr lang="en-US" altLang="en-US" sz="2000" dirty="0">
                <a:cs typeface="Times New Roman" panose="02020603050405020304" pitchFamily="18" charset="0"/>
              </a:rPr>
              <a:t>Sister chromatids separate, and with part of the centromere move towards the opposite poles of the cell.</a:t>
            </a:r>
          </a:p>
          <a:p>
            <a:pPr eaLnBrk="1" hangingPunct="1">
              <a:lnSpc>
                <a:spcPct val="80000"/>
              </a:lnSpc>
            </a:pPr>
            <a:endParaRPr lang="en-US" altLang="en-US" sz="2000" dirty="0">
              <a:cs typeface="Times New Roman" panose="02020603050405020304" pitchFamily="18" charset="0"/>
            </a:endParaRPr>
          </a:p>
          <a:p>
            <a:pPr eaLnBrk="1" hangingPunct="1">
              <a:lnSpc>
                <a:spcPct val="80000"/>
              </a:lnSpc>
            </a:pPr>
            <a:r>
              <a:rPr lang="en-US" altLang="en-US" sz="2000" dirty="0">
                <a:cs typeface="Times New Roman" panose="02020603050405020304" pitchFamily="18" charset="0"/>
              </a:rPr>
              <a:t>Movement is performed by shortening of the </a:t>
            </a:r>
            <a:r>
              <a:rPr lang="en-US" sz="2000" dirty="0">
                <a:cs typeface="Times New Roman" panose="02020603050405020304" pitchFamily="18" charset="0"/>
              </a:rPr>
              <a:t>spindle fibers attached to kinetochores </a:t>
            </a:r>
            <a:r>
              <a:rPr lang="en-US" altLang="en-US" sz="2000" dirty="0">
                <a:cs typeface="Times New Roman" panose="02020603050405020304" pitchFamily="18" charset="0"/>
              </a:rPr>
              <a:t>. </a:t>
            </a:r>
          </a:p>
          <a:p>
            <a:pPr eaLnBrk="1" hangingPunct="1">
              <a:lnSpc>
                <a:spcPct val="80000"/>
              </a:lnSpc>
            </a:pPr>
            <a:endParaRPr lang="sr-Cyrl-CS" altLang="en-US" sz="2000" dirty="0">
              <a:cs typeface="Times New Roman" panose="02020603050405020304" pitchFamily="18" charset="0"/>
            </a:endParaRPr>
          </a:p>
          <a:p>
            <a:pPr eaLnBrk="1" hangingPunct="1">
              <a:lnSpc>
                <a:spcPct val="80000"/>
              </a:lnSpc>
            </a:pPr>
            <a:r>
              <a:rPr lang="en-US" altLang="en-US" sz="2000" dirty="0">
                <a:cs typeface="Times New Roman" panose="02020603050405020304" pitchFamily="18" charset="0"/>
              </a:rPr>
              <a:t>When the chromatids reach the opposite poles, telophase occurs.</a:t>
            </a:r>
          </a:p>
          <a:p>
            <a:pPr eaLnBrk="1" hangingPunct="1">
              <a:lnSpc>
                <a:spcPct val="80000"/>
              </a:lnSpc>
            </a:pPr>
            <a:endParaRPr lang="en-US" altLang="en-US" sz="2400" dirty="0">
              <a:cs typeface="Times New Roman" panose="02020603050405020304" pitchFamily="18" charset="0"/>
            </a:endParaRPr>
          </a:p>
        </p:txBody>
      </p:sp>
      <p:pic>
        <p:nvPicPr>
          <p:cNvPr id="27652" name="Picture 4" descr="WhiteFishMitosis[3]">
            <a:extLst>
              <a:ext uri="{FF2B5EF4-FFF2-40B4-BE49-F238E27FC236}">
                <a16:creationId xmlns:a16="http://schemas.microsoft.com/office/drawing/2014/main" id="{7E811B70-AE45-4706-931D-C94690B734C4}"/>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176120" y="8357"/>
            <a:ext cx="2008718" cy="1984462"/>
          </a:xfrm>
          <a:noFill/>
        </p:spPr>
      </p:pic>
      <p:pic>
        <p:nvPicPr>
          <p:cNvPr id="5" name="Picture 10" descr="anaphase in onion-UCDavis">
            <a:extLst>
              <a:ext uri="{FF2B5EF4-FFF2-40B4-BE49-F238E27FC236}">
                <a16:creationId xmlns:a16="http://schemas.microsoft.com/office/drawing/2014/main" id="{F9F5FFC2-4853-3046-8934-5397694053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6120" y="1955381"/>
            <a:ext cx="2008718" cy="463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3438">
    <p:blinds/>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FFE2513-81E8-4D55-8AAF-C528FDD2999D}"/>
              </a:ext>
            </a:extLst>
          </p:cNvPr>
          <p:cNvSpPr>
            <a:spLocks noGrp="1" noRot="1" noChangeArrowheads="1"/>
          </p:cNvSpPr>
          <p:nvPr>
            <p:ph type="title"/>
          </p:nvPr>
        </p:nvSpPr>
        <p:spPr>
          <a:xfrm>
            <a:off x="1774826" y="620714"/>
            <a:ext cx="8385175" cy="911225"/>
          </a:xfrm>
        </p:spPr>
        <p:txBody>
          <a:bodyPr/>
          <a:lstStyle/>
          <a:p>
            <a:pPr eaLnBrk="1" hangingPunct="1"/>
            <a:r>
              <a:rPr lang="sr-Latn-RS" altLang="en-US" sz="3200" dirty="0" err="1">
                <a:solidFill>
                  <a:schemeClr val="tx1"/>
                </a:solidFill>
                <a:latin typeface="+mn-lt"/>
              </a:rPr>
              <a:t>Telophase</a:t>
            </a:r>
            <a:endParaRPr lang="en-US" altLang="en-US" sz="3200" dirty="0">
              <a:solidFill>
                <a:schemeClr val="tx1"/>
              </a:solidFill>
              <a:latin typeface="+mn-lt"/>
            </a:endParaRPr>
          </a:p>
        </p:txBody>
      </p:sp>
      <p:sp>
        <p:nvSpPr>
          <p:cNvPr id="28675" name="Rectangle 3">
            <a:extLst>
              <a:ext uri="{FF2B5EF4-FFF2-40B4-BE49-F238E27FC236}">
                <a16:creationId xmlns:a16="http://schemas.microsoft.com/office/drawing/2014/main" id="{5514D396-41DB-45AB-9642-92725BC1456F}"/>
              </a:ext>
            </a:extLst>
          </p:cNvPr>
          <p:cNvSpPr>
            <a:spLocks noGrp="1" noRot="1" noChangeArrowheads="1"/>
          </p:cNvSpPr>
          <p:nvPr>
            <p:ph type="body" sz="half" idx="1"/>
          </p:nvPr>
        </p:nvSpPr>
        <p:spPr>
          <a:xfrm>
            <a:off x="1524000" y="1905000"/>
            <a:ext cx="5868144" cy="4953000"/>
          </a:xfrm>
        </p:spPr>
        <p:txBody>
          <a:bodyPr>
            <a:normAutofit/>
          </a:bodyPr>
          <a:lstStyle/>
          <a:p>
            <a:pPr eaLnBrk="1" hangingPunct="1">
              <a:lnSpc>
                <a:spcPct val="90000"/>
              </a:lnSpc>
            </a:pPr>
            <a:r>
              <a:rPr lang="en-US" altLang="en-US" sz="2000" dirty="0">
                <a:cs typeface="Times New Roman" panose="02020603050405020304" pitchFamily="18" charset="0"/>
              </a:rPr>
              <a:t>Chromosomes are hydrated and </a:t>
            </a:r>
            <a:r>
              <a:rPr lang="en-US" altLang="en-US" sz="2000" dirty="0" err="1">
                <a:cs typeface="Times New Roman" panose="02020603050405020304" pitchFamily="18" charset="0"/>
              </a:rPr>
              <a:t>despiralized</a:t>
            </a:r>
            <a:r>
              <a:rPr lang="en-US" altLang="en-US" sz="2000" dirty="0">
                <a:cs typeface="Times New Roman" panose="02020603050405020304" pitchFamily="18" charset="0"/>
              </a:rPr>
              <a:t>.</a:t>
            </a:r>
          </a:p>
          <a:p>
            <a:pPr eaLnBrk="1" hangingPunct="1">
              <a:lnSpc>
                <a:spcPct val="90000"/>
              </a:lnSpc>
            </a:pPr>
            <a:endParaRPr lang="en-US" altLang="en-US" sz="2000" dirty="0">
              <a:cs typeface="Times New Roman" panose="02020603050405020304" pitchFamily="18" charset="0"/>
            </a:endParaRPr>
          </a:p>
          <a:p>
            <a:pPr eaLnBrk="1" hangingPunct="1">
              <a:lnSpc>
                <a:spcPct val="90000"/>
              </a:lnSpc>
            </a:pPr>
            <a:r>
              <a:rPr lang="en-US" sz="2000" dirty="0">
                <a:cs typeface="Times New Roman" panose="02020603050405020304" pitchFamily="18" charset="0"/>
              </a:rPr>
              <a:t>Spindle fibers disintegrate</a:t>
            </a:r>
            <a:r>
              <a:rPr lang="en-US" altLang="en-US" sz="2000" dirty="0">
                <a:cs typeface="Times New Roman" panose="02020603050405020304" pitchFamily="18" charset="0"/>
              </a:rPr>
              <a:t>.</a:t>
            </a:r>
          </a:p>
          <a:p>
            <a:pPr eaLnBrk="1" hangingPunct="1">
              <a:lnSpc>
                <a:spcPct val="90000"/>
              </a:lnSpc>
            </a:pPr>
            <a:endParaRPr lang="en-US" altLang="en-US" sz="2000" dirty="0">
              <a:cs typeface="Times New Roman" panose="02020603050405020304" pitchFamily="18" charset="0"/>
            </a:endParaRPr>
          </a:p>
          <a:p>
            <a:pPr eaLnBrk="1" hangingPunct="1">
              <a:lnSpc>
                <a:spcPct val="90000"/>
              </a:lnSpc>
            </a:pPr>
            <a:r>
              <a:rPr lang="en-US" altLang="en-US" sz="2000" dirty="0">
                <a:cs typeface="Times New Roman" panose="02020603050405020304" pitchFamily="18" charset="0"/>
              </a:rPr>
              <a:t>The nucleolus and nuclear membrane are formed.</a:t>
            </a:r>
          </a:p>
          <a:p>
            <a:pPr eaLnBrk="1" hangingPunct="1">
              <a:lnSpc>
                <a:spcPct val="90000"/>
              </a:lnSpc>
            </a:pPr>
            <a:endParaRPr lang="en-US" altLang="en-US" sz="2000" dirty="0">
              <a:cs typeface="Times New Roman" panose="02020603050405020304" pitchFamily="18" charset="0"/>
            </a:endParaRPr>
          </a:p>
          <a:p>
            <a:pPr eaLnBrk="1" hangingPunct="1">
              <a:lnSpc>
                <a:spcPct val="90000"/>
              </a:lnSpc>
            </a:pPr>
            <a:r>
              <a:rPr lang="en-US" altLang="en-US" sz="2000" dirty="0">
                <a:cs typeface="Times New Roman" panose="02020603050405020304" pitchFamily="18" charset="0"/>
              </a:rPr>
              <a:t>Cytokinesis occurs- cleavage furrow divides mother cell into 2 daughter cells with the same genetic material</a:t>
            </a:r>
            <a:r>
              <a:rPr lang="sr-Latn-RS" altLang="en-US" sz="2000" dirty="0">
                <a:cs typeface="Times New Roman" panose="02020603050405020304" pitchFamily="18" charset="0"/>
              </a:rPr>
              <a:t>.</a:t>
            </a:r>
            <a:endParaRPr lang="en-US" altLang="en-US" sz="2000" dirty="0">
              <a:cs typeface="Times New Roman" panose="02020603050405020304" pitchFamily="18" charset="0"/>
            </a:endParaRPr>
          </a:p>
        </p:txBody>
      </p:sp>
      <p:pic>
        <p:nvPicPr>
          <p:cNvPr id="28676" name="Picture 4" descr="WhiteFishMitosis[4]">
            <a:extLst>
              <a:ext uri="{FF2B5EF4-FFF2-40B4-BE49-F238E27FC236}">
                <a16:creationId xmlns:a16="http://schemas.microsoft.com/office/drawing/2014/main" id="{DBBAA37D-4067-424E-BB9C-27707E150A34}"/>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553237" y="0"/>
            <a:ext cx="2170275" cy="2132856"/>
          </a:xfrm>
          <a:noFill/>
        </p:spPr>
      </p:pic>
      <p:pic>
        <p:nvPicPr>
          <p:cNvPr id="5" name="Picture 13" descr="telophase in onion-UCDavis">
            <a:extLst>
              <a:ext uri="{FF2B5EF4-FFF2-40B4-BE49-F238E27FC236}">
                <a16:creationId xmlns:a16="http://schemas.microsoft.com/office/drawing/2014/main" id="{E8D10551-B0BB-1F4C-9972-4C77351B61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192" y="2248619"/>
            <a:ext cx="1750285" cy="460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descr="Telophase diagram">
            <a:extLst>
              <a:ext uri="{FF2B5EF4-FFF2-40B4-BE49-F238E27FC236}">
                <a16:creationId xmlns:a16="http://schemas.microsoft.com/office/drawing/2014/main" id="{D96BEF61-5401-D34A-956C-463607A9BC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5900" y="287759"/>
            <a:ext cx="160020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6233">
    <p:blinds/>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C08B9-C6D3-5741-B7A7-B4AC5501FE0B}"/>
              </a:ext>
            </a:extLst>
          </p:cNvPr>
          <p:cNvSpPr>
            <a:spLocks noGrp="1"/>
          </p:cNvSpPr>
          <p:nvPr>
            <p:ph type="title"/>
          </p:nvPr>
        </p:nvSpPr>
        <p:spPr>
          <a:xfrm>
            <a:off x="2038119" y="562465"/>
            <a:ext cx="5445180" cy="1280890"/>
          </a:xfrm>
        </p:spPr>
        <p:txBody>
          <a:bodyPr>
            <a:normAutofit fontScale="90000"/>
          </a:bodyPr>
          <a:lstStyle/>
          <a:p>
            <a:r>
              <a:rPr lang="sr-Latn-RS" sz="3200" dirty="0" err="1"/>
              <a:t>Differences</a:t>
            </a:r>
            <a:r>
              <a:rPr lang="sr-Latn-RS" sz="3200" dirty="0"/>
              <a:t> </a:t>
            </a:r>
            <a:r>
              <a:rPr lang="sr-Latn-RS" sz="3200" dirty="0" err="1"/>
              <a:t>between</a:t>
            </a:r>
            <a:r>
              <a:rPr lang="sr-Latn-RS" sz="3200" dirty="0"/>
              <a:t> </a:t>
            </a:r>
            <a:r>
              <a:rPr lang="sr-Latn-RS" sz="3200" dirty="0" err="1"/>
              <a:t>animal</a:t>
            </a:r>
            <a:r>
              <a:rPr lang="sr-Latn-RS" sz="3200" dirty="0"/>
              <a:t> </a:t>
            </a:r>
            <a:r>
              <a:rPr lang="sr-Latn-RS" sz="3200" dirty="0" err="1"/>
              <a:t>and</a:t>
            </a:r>
            <a:r>
              <a:rPr lang="sr-Latn-RS" sz="3200" dirty="0"/>
              <a:t> </a:t>
            </a:r>
            <a:r>
              <a:rPr lang="sr-Latn-RS" sz="3200" dirty="0" err="1"/>
              <a:t>plant</a:t>
            </a:r>
            <a:r>
              <a:rPr lang="sr-Latn-RS" sz="3200" dirty="0"/>
              <a:t> </a:t>
            </a:r>
            <a:r>
              <a:rPr lang="sr-Latn-RS" sz="3200" dirty="0" err="1"/>
              <a:t>cell</a:t>
            </a:r>
            <a:r>
              <a:rPr lang="sr-Latn-RS" sz="3200" dirty="0"/>
              <a:t> </a:t>
            </a:r>
            <a:r>
              <a:rPr lang="sr-Latn-RS" sz="3200" dirty="0" err="1"/>
              <a:t>mitosis</a:t>
            </a:r>
            <a:endParaRPr lang="sr-Latn-RS" sz="3200" dirty="0"/>
          </a:p>
        </p:txBody>
      </p:sp>
      <p:sp>
        <p:nvSpPr>
          <p:cNvPr id="3" name="Content Placeholder 2">
            <a:extLst>
              <a:ext uri="{FF2B5EF4-FFF2-40B4-BE49-F238E27FC236}">
                <a16:creationId xmlns:a16="http://schemas.microsoft.com/office/drawing/2014/main" id="{493568BC-E9D9-B842-A8F4-39574F9CC2CB}"/>
              </a:ext>
            </a:extLst>
          </p:cNvPr>
          <p:cNvSpPr>
            <a:spLocks noGrp="1"/>
          </p:cNvSpPr>
          <p:nvPr>
            <p:ph idx="1"/>
          </p:nvPr>
        </p:nvSpPr>
        <p:spPr>
          <a:xfrm>
            <a:off x="1993311" y="2041133"/>
            <a:ext cx="5445179" cy="3777622"/>
          </a:xfrm>
        </p:spPr>
        <p:txBody>
          <a:bodyPr/>
          <a:lstStyle/>
          <a:p>
            <a:r>
              <a:rPr lang="sr-Latn-RS" dirty="0" err="1"/>
              <a:t>Mitosis</a:t>
            </a:r>
            <a:r>
              <a:rPr lang="sr-Latn-RS" dirty="0"/>
              <a:t> in </a:t>
            </a:r>
            <a:r>
              <a:rPr lang="sr-Latn-RS" dirty="0" err="1"/>
              <a:t>both</a:t>
            </a:r>
            <a:r>
              <a:rPr lang="sr-Latn-RS" dirty="0"/>
              <a:t> </a:t>
            </a:r>
            <a:r>
              <a:rPr lang="sr-Latn-RS" dirty="0" err="1"/>
              <a:t>the</a:t>
            </a:r>
            <a:r>
              <a:rPr lang="sr-Latn-RS" dirty="0"/>
              <a:t> </a:t>
            </a:r>
            <a:r>
              <a:rPr lang="sr-Latn-RS" dirty="0" err="1"/>
              <a:t>plant</a:t>
            </a:r>
            <a:r>
              <a:rPr lang="sr-Latn-RS" dirty="0"/>
              <a:t> </a:t>
            </a:r>
            <a:r>
              <a:rPr lang="sr-Latn-RS" dirty="0" err="1"/>
              <a:t>and</a:t>
            </a:r>
            <a:r>
              <a:rPr lang="sr-Latn-RS" dirty="0"/>
              <a:t> </a:t>
            </a:r>
            <a:r>
              <a:rPr lang="sr-Latn-RS" dirty="0" err="1"/>
              <a:t>the</a:t>
            </a:r>
            <a:r>
              <a:rPr lang="sr-Latn-RS" dirty="0"/>
              <a:t> </a:t>
            </a:r>
            <a:r>
              <a:rPr lang="sr-Latn-RS" dirty="0" err="1"/>
              <a:t>animal</a:t>
            </a:r>
            <a:r>
              <a:rPr lang="sr-Latn-RS" dirty="0"/>
              <a:t> </a:t>
            </a:r>
            <a:r>
              <a:rPr lang="sr-Latn-RS" dirty="0" err="1"/>
              <a:t>cell</a:t>
            </a:r>
            <a:r>
              <a:rPr lang="sr-Latn-RS" dirty="0"/>
              <a:t> </a:t>
            </a:r>
            <a:r>
              <a:rPr lang="sr-Latn-RS" dirty="0" err="1"/>
              <a:t>involves</a:t>
            </a:r>
            <a:r>
              <a:rPr lang="sr-Latn-RS" dirty="0"/>
              <a:t> 2 </a:t>
            </a:r>
            <a:r>
              <a:rPr lang="sr-Latn-RS" dirty="0" err="1"/>
              <a:t>stages</a:t>
            </a:r>
            <a:r>
              <a:rPr lang="sr-Latn-RS" dirty="0"/>
              <a:t>: </a:t>
            </a:r>
            <a:r>
              <a:rPr lang="sr-Latn-RS" dirty="0" err="1"/>
              <a:t>karyokinesis</a:t>
            </a:r>
            <a:r>
              <a:rPr lang="sr-Latn-RS" dirty="0"/>
              <a:t> </a:t>
            </a:r>
            <a:r>
              <a:rPr lang="sr-Latn-RS" dirty="0" err="1"/>
              <a:t>and</a:t>
            </a:r>
            <a:r>
              <a:rPr lang="sr-Latn-RS" dirty="0"/>
              <a:t> </a:t>
            </a:r>
            <a:r>
              <a:rPr lang="sr-Latn-RS" dirty="0" err="1"/>
              <a:t>cytokinesis</a:t>
            </a:r>
            <a:r>
              <a:rPr lang="sr-Latn-RS" dirty="0"/>
              <a:t>.</a:t>
            </a:r>
          </a:p>
          <a:p>
            <a:r>
              <a:rPr lang="sr-Latn-RS" dirty="0" err="1"/>
              <a:t>However</a:t>
            </a:r>
            <a:r>
              <a:rPr lang="sr-Latn-RS" dirty="0"/>
              <a:t>, </a:t>
            </a:r>
            <a:r>
              <a:rPr lang="sr-Latn-RS" dirty="0" err="1"/>
              <a:t>because</a:t>
            </a:r>
            <a:r>
              <a:rPr lang="sr-Latn-RS" dirty="0"/>
              <a:t> </a:t>
            </a:r>
            <a:r>
              <a:rPr lang="sr-Latn-RS" dirty="0" err="1"/>
              <a:t>of</a:t>
            </a:r>
            <a:r>
              <a:rPr lang="sr-Latn-RS" dirty="0"/>
              <a:t> </a:t>
            </a:r>
            <a:r>
              <a:rPr lang="sr-Latn-RS" dirty="0" err="1"/>
              <a:t>the</a:t>
            </a:r>
            <a:r>
              <a:rPr lang="sr-Latn-RS" dirty="0"/>
              <a:t> </a:t>
            </a:r>
            <a:r>
              <a:rPr lang="sr-Latn-RS" dirty="0" err="1"/>
              <a:t>structural</a:t>
            </a:r>
            <a:r>
              <a:rPr lang="sr-Latn-RS" dirty="0"/>
              <a:t> </a:t>
            </a:r>
            <a:r>
              <a:rPr lang="sr-Latn-RS" dirty="0" err="1"/>
              <a:t>differences</a:t>
            </a:r>
            <a:r>
              <a:rPr lang="sr-Latn-RS" dirty="0"/>
              <a:t> </a:t>
            </a:r>
            <a:r>
              <a:rPr lang="sr-Latn-RS" dirty="0" err="1"/>
              <a:t>between</a:t>
            </a:r>
            <a:r>
              <a:rPr lang="sr-Latn-RS" dirty="0"/>
              <a:t> </a:t>
            </a:r>
            <a:r>
              <a:rPr lang="sr-Latn-RS" dirty="0" err="1"/>
              <a:t>the</a:t>
            </a:r>
            <a:r>
              <a:rPr lang="sr-Latn-RS" dirty="0"/>
              <a:t> </a:t>
            </a:r>
            <a:r>
              <a:rPr lang="sr-Latn-RS" dirty="0" err="1"/>
              <a:t>plant</a:t>
            </a:r>
            <a:r>
              <a:rPr lang="sr-Latn-RS" dirty="0"/>
              <a:t> </a:t>
            </a:r>
            <a:r>
              <a:rPr lang="sr-Latn-RS" dirty="0" err="1"/>
              <a:t>and</a:t>
            </a:r>
            <a:r>
              <a:rPr lang="sr-Latn-RS" dirty="0"/>
              <a:t> </a:t>
            </a:r>
            <a:r>
              <a:rPr lang="sr-Latn-RS" dirty="0" err="1"/>
              <a:t>the</a:t>
            </a:r>
            <a:r>
              <a:rPr lang="sr-Latn-RS" dirty="0"/>
              <a:t> </a:t>
            </a:r>
            <a:r>
              <a:rPr lang="sr-Latn-RS" dirty="0" err="1"/>
              <a:t>animal</a:t>
            </a:r>
            <a:r>
              <a:rPr lang="sr-Latn-RS" dirty="0"/>
              <a:t> </a:t>
            </a:r>
            <a:r>
              <a:rPr lang="sr-Latn-RS" dirty="0" err="1"/>
              <a:t>cells</a:t>
            </a:r>
            <a:r>
              <a:rPr lang="sr-Latn-RS" dirty="0"/>
              <a:t>, </a:t>
            </a:r>
            <a:r>
              <a:rPr lang="sr-Latn-RS" dirty="0" err="1"/>
              <a:t>mitosis</a:t>
            </a:r>
            <a:r>
              <a:rPr lang="sr-Latn-RS" dirty="0"/>
              <a:t> in </a:t>
            </a:r>
            <a:r>
              <a:rPr lang="sr-Latn-RS" dirty="0" err="1"/>
              <a:t>plant</a:t>
            </a:r>
            <a:r>
              <a:rPr lang="sr-Latn-RS" dirty="0"/>
              <a:t> </a:t>
            </a:r>
            <a:r>
              <a:rPr lang="sr-Latn-RS" dirty="0" err="1"/>
              <a:t>and</a:t>
            </a:r>
            <a:r>
              <a:rPr lang="sr-Latn-RS" dirty="0"/>
              <a:t> </a:t>
            </a:r>
            <a:r>
              <a:rPr lang="sr-Latn-RS" dirty="0" err="1"/>
              <a:t>animal</a:t>
            </a:r>
            <a:r>
              <a:rPr lang="sr-Latn-RS" dirty="0"/>
              <a:t> </a:t>
            </a:r>
            <a:r>
              <a:rPr lang="sr-Latn-RS" dirty="0" err="1"/>
              <a:t>cells</a:t>
            </a:r>
            <a:r>
              <a:rPr lang="sr-Latn-RS" dirty="0"/>
              <a:t> </a:t>
            </a:r>
            <a:r>
              <a:rPr lang="sr-Latn-RS" dirty="0" err="1"/>
              <a:t>have</a:t>
            </a:r>
            <a:r>
              <a:rPr lang="sr-Latn-RS" dirty="0"/>
              <a:t> some </a:t>
            </a:r>
            <a:r>
              <a:rPr lang="sr-Latn-RS" dirty="0" err="1"/>
              <a:t>differences</a:t>
            </a:r>
            <a:r>
              <a:rPr lang="sr-Latn-RS" dirty="0"/>
              <a:t>.</a:t>
            </a:r>
          </a:p>
          <a:p>
            <a:endParaRPr lang="sr-Latn-RS" dirty="0"/>
          </a:p>
        </p:txBody>
      </p:sp>
      <p:pic>
        <p:nvPicPr>
          <p:cNvPr id="9218" name="Picture 2" descr="Mitosis In Plant Cells Vs Animal Cells">
            <a:extLst>
              <a:ext uri="{FF2B5EF4-FFF2-40B4-BE49-F238E27FC236}">
                <a16:creationId xmlns:a16="http://schemas.microsoft.com/office/drawing/2014/main" id="{2E38321B-E9D7-9C4B-81E7-7BA151FF18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1417" y="4259228"/>
            <a:ext cx="3898157" cy="259877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omparing and Contrasting Interphase, Mitosis &amp; Cytokinesis Practice |  Biology Practice Problems | Study.com">
            <a:extLst>
              <a:ext uri="{FF2B5EF4-FFF2-40B4-BE49-F238E27FC236}">
                <a16:creationId xmlns:a16="http://schemas.microsoft.com/office/drawing/2014/main" id="{A2AE4E67-E742-D24D-844D-6A6C32F0EB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1505" y="145547"/>
            <a:ext cx="4403778" cy="6566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716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A592B-6395-4244-A537-9C7D02DDBA27}"/>
              </a:ext>
            </a:extLst>
          </p:cNvPr>
          <p:cNvSpPr>
            <a:spLocks noGrp="1"/>
          </p:cNvSpPr>
          <p:nvPr>
            <p:ph type="title"/>
          </p:nvPr>
        </p:nvSpPr>
        <p:spPr/>
        <p:txBody>
          <a:bodyPr/>
          <a:lstStyle/>
          <a:p>
            <a:r>
              <a:rPr lang="sr-Latn-RS" dirty="0" err="1"/>
              <a:t>Location</a:t>
            </a:r>
            <a:r>
              <a:rPr lang="sr-Latn-RS" dirty="0"/>
              <a:t> </a:t>
            </a:r>
            <a:r>
              <a:rPr lang="sr-Latn-RS" dirty="0" err="1"/>
              <a:t>of</a:t>
            </a:r>
            <a:r>
              <a:rPr lang="sr-Latn-RS" dirty="0"/>
              <a:t> </a:t>
            </a:r>
            <a:r>
              <a:rPr lang="sr-Latn-RS" dirty="0" err="1"/>
              <a:t>mitosis</a:t>
            </a:r>
            <a:endParaRPr lang="sr-Latn-RS" dirty="0"/>
          </a:p>
        </p:txBody>
      </p:sp>
      <p:pic>
        <p:nvPicPr>
          <p:cNvPr id="5" name="Content Placeholder 4">
            <a:extLst>
              <a:ext uri="{FF2B5EF4-FFF2-40B4-BE49-F238E27FC236}">
                <a16:creationId xmlns:a16="http://schemas.microsoft.com/office/drawing/2014/main" id="{0A80A067-2B4F-374E-8A2F-8B2ACBCF85F6}"/>
              </a:ext>
            </a:extLst>
          </p:cNvPr>
          <p:cNvPicPr>
            <a:picLocks noGrp="1" noChangeAspect="1"/>
          </p:cNvPicPr>
          <p:nvPr>
            <p:ph idx="1"/>
          </p:nvPr>
        </p:nvPicPr>
        <p:blipFill>
          <a:blip r:embed="rId2"/>
          <a:stretch>
            <a:fillRect/>
          </a:stretch>
        </p:blipFill>
        <p:spPr>
          <a:xfrm>
            <a:off x="3892731" y="1461359"/>
            <a:ext cx="4982367" cy="5148447"/>
          </a:xfrm>
        </p:spPr>
      </p:pic>
    </p:spTree>
    <p:extLst>
      <p:ext uri="{BB962C8B-B14F-4D97-AF65-F5344CB8AC3E}">
        <p14:creationId xmlns:p14="http://schemas.microsoft.com/office/powerpoint/2010/main" val="18245066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0B56599-9F06-B54D-90EE-F879C4B62CF3}"/>
              </a:ext>
            </a:extLst>
          </p:cNvPr>
          <p:cNvPicPr>
            <a:picLocks noGrp="1" noChangeAspect="1"/>
          </p:cNvPicPr>
          <p:nvPr>
            <p:ph idx="1"/>
          </p:nvPr>
        </p:nvPicPr>
        <p:blipFill>
          <a:blip r:embed="rId2"/>
          <a:stretch>
            <a:fillRect/>
          </a:stretch>
        </p:blipFill>
        <p:spPr>
          <a:xfrm>
            <a:off x="3944983" y="1648357"/>
            <a:ext cx="4992573" cy="5209643"/>
          </a:xfrm>
        </p:spPr>
      </p:pic>
      <p:sp>
        <p:nvSpPr>
          <p:cNvPr id="6" name="Title 1">
            <a:extLst>
              <a:ext uri="{FF2B5EF4-FFF2-40B4-BE49-F238E27FC236}">
                <a16:creationId xmlns:a16="http://schemas.microsoft.com/office/drawing/2014/main" id="{1BCB69C0-B2E8-4745-AB71-AACC27532EC0}"/>
              </a:ext>
            </a:extLst>
          </p:cNvPr>
          <p:cNvSpPr>
            <a:spLocks noGrp="1"/>
          </p:cNvSpPr>
          <p:nvPr>
            <p:ph type="title"/>
          </p:nvPr>
        </p:nvSpPr>
        <p:spPr>
          <a:xfrm>
            <a:off x="1985425" y="572739"/>
            <a:ext cx="8911687" cy="1280890"/>
          </a:xfrm>
        </p:spPr>
        <p:txBody>
          <a:bodyPr/>
          <a:lstStyle/>
          <a:p>
            <a:r>
              <a:rPr lang="sr-Latn-RS" dirty="0" err="1"/>
              <a:t>Animal</a:t>
            </a:r>
            <a:r>
              <a:rPr lang="sr-Latn-RS" dirty="0"/>
              <a:t> </a:t>
            </a:r>
            <a:r>
              <a:rPr lang="sr-Latn-RS" dirty="0" err="1"/>
              <a:t>cell</a:t>
            </a:r>
            <a:r>
              <a:rPr lang="sr-Latn-RS" dirty="0"/>
              <a:t> </a:t>
            </a:r>
            <a:r>
              <a:rPr lang="sr-Latn-RS" dirty="0" err="1"/>
              <a:t>shape</a:t>
            </a:r>
            <a:r>
              <a:rPr lang="sr-Latn-RS" dirty="0"/>
              <a:t> </a:t>
            </a:r>
            <a:r>
              <a:rPr lang="sr-Latn-RS" dirty="0" err="1"/>
              <a:t>vs</a:t>
            </a:r>
            <a:r>
              <a:rPr lang="sr-Latn-RS" dirty="0"/>
              <a:t> </a:t>
            </a:r>
            <a:r>
              <a:rPr lang="sr-Latn-RS" dirty="0" err="1"/>
              <a:t>plant</a:t>
            </a:r>
            <a:r>
              <a:rPr lang="sr-Latn-RS" dirty="0"/>
              <a:t> </a:t>
            </a:r>
            <a:r>
              <a:rPr lang="sr-Latn-RS" dirty="0" err="1"/>
              <a:t>cell</a:t>
            </a:r>
            <a:r>
              <a:rPr lang="sr-Latn-RS" dirty="0"/>
              <a:t> </a:t>
            </a:r>
            <a:r>
              <a:rPr lang="sr-Latn-RS" dirty="0" err="1"/>
              <a:t>shape</a:t>
            </a:r>
            <a:endParaRPr lang="sr-Latn-RS" dirty="0"/>
          </a:p>
        </p:txBody>
      </p:sp>
    </p:spTree>
    <p:extLst>
      <p:ext uri="{BB962C8B-B14F-4D97-AF65-F5344CB8AC3E}">
        <p14:creationId xmlns:p14="http://schemas.microsoft.com/office/powerpoint/2010/main" val="3721218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1DC0A-3BBF-5047-BF72-374A75DFF93C}"/>
              </a:ext>
            </a:extLst>
          </p:cNvPr>
          <p:cNvSpPr>
            <a:spLocks noGrp="1"/>
          </p:cNvSpPr>
          <p:nvPr>
            <p:ph type="title"/>
          </p:nvPr>
        </p:nvSpPr>
        <p:spPr/>
        <p:txBody>
          <a:bodyPr/>
          <a:lstStyle/>
          <a:p>
            <a:r>
              <a:rPr lang="sr-Latn-RS" dirty="0" err="1"/>
              <a:t>Presence</a:t>
            </a:r>
            <a:r>
              <a:rPr lang="sr-Latn-RS" dirty="0"/>
              <a:t>/</a:t>
            </a:r>
            <a:r>
              <a:rPr lang="sr-Latn-RS" dirty="0" err="1"/>
              <a:t>absence</a:t>
            </a:r>
            <a:r>
              <a:rPr lang="sr-Latn-RS" dirty="0"/>
              <a:t> </a:t>
            </a:r>
            <a:r>
              <a:rPr lang="sr-Latn-RS" dirty="0" err="1"/>
              <a:t>of</a:t>
            </a:r>
            <a:r>
              <a:rPr lang="sr-Latn-RS" dirty="0"/>
              <a:t>  </a:t>
            </a:r>
            <a:r>
              <a:rPr lang="sr-Latn-RS" dirty="0" err="1"/>
              <a:t>of</a:t>
            </a:r>
            <a:r>
              <a:rPr lang="sr-Latn-RS" dirty="0"/>
              <a:t> </a:t>
            </a:r>
            <a:r>
              <a:rPr lang="sr-Latn-RS" dirty="0" err="1"/>
              <a:t>centrioles</a:t>
            </a:r>
            <a:r>
              <a:rPr lang="sr-Latn-RS" dirty="0"/>
              <a:t> </a:t>
            </a:r>
          </a:p>
        </p:txBody>
      </p:sp>
      <p:pic>
        <p:nvPicPr>
          <p:cNvPr id="5" name="Content Placeholder 4">
            <a:extLst>
              <a:ext uri="{FF2B5EF4-FFF2-40B4-BE49-F238E27FC236}">
                <a16:creationId xmlns:a16="http://schemas.microsoft.com/office/drawing/2014/main" id="{06D5691F-FA09-4348-919C-10E8C2DD4E96}"/>
              </a:ext>
            </a:extLst>
          </p:cNvPr>
          <p:cNvPicPr>
            <a:picLocks noGrp="1" noChangeAspect="1"/>
          </p:cNvPicPr>
          <p:nvPr>
            <p:ph idx="1"/>
          </p:nvPr>
        </p:nvPicPr>
        <p:blipFill>
          <a:blip r:embed="rId2"/>
          <a:stretch>
            <a:fillRect/>
          </a:stretch>
        </p:blipFill>
        <p:spPr>
          <a:xfrm>
            <a:off x="4030931" y="1467813"/>
            <a:ext cx="4772368" cy="5138469"/>
          </a:xfrm>
        </p:spPr>
      </p:pic>
    </p:spTree>
    <p:extLst>
      <p:ext uri="{BB962C8B-B14F-4D97-AF65-F5344CB8AC3E}">
        <p14:creationId xmlns:p14="http://schemas.microsoft.com/office/powerpoint/2010/main" val="34239019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1621A-533F-FF45-BA39-A1210E8FDCAC}"/>
              </a:ext>
            </a:extLst>
          </p:cNvPr>
          <p:cNvSpPr>
            <a:spLocks noGrp="1"/>
          </p:cNvSpPr>
          <p:nvPr>
            <p:ph type="title"/>
          </p:nvPr>
        </p:nvSpPr>
        <p:spPr/>
        <p:txBody>
          <a:bodyPr/>
          <a:lstStyle/>
          <a:p>
            <a:r>
              <a:rPr lang="sr-Latn-RS" dirty="0" err="1"/>
              <a:t>Aster</a:t>
            </a:r>
            <a:r>
              <a:rPr lang="sr-Latn-RS" dirty="0"/>
              <a:t> </a:t>
            </a:r>
            <a:r>
              <a:rPr lang="sr-Latn-RS" dirty="0" err="1"/>
              <a:t>formation</a:t>
            </a:r>
            <a:endParaRPr lang="sr-Latn-RS" dirty="0"/>
          </a:p>
        </p:txBody>
      </p:sp>
      <p:pic>
        <p:nvPicPr>
          <p:cNvPr id="5" name="Content Placeholder 4">
            <a:extLst>
              <a:ext uri="{FF2B5EF4-FFF2-40B4-BE49-F238E27FC236}">
                <a16:creationId xmlns:a16="http://schemas.microsoft.com/office/drawing/2014/main" id="{976AAB2C-C1E7-7843-8465-A487B6ADFBCB}"/>
              </a:ext>
            </a:extLst>
          </p:cNvPr>
          <p:cNvPicPr>
            <a:picLocks noGrp="1" noChangeAspect="1"/>
          </p:cNvPicPr>
          <p:nvPr>
            <p:ph idx="1"/>
          </p:nvPr>
        </p:nvPicPr>
        <p:blipFill>
          <a:blip r:embed="rId2"/>
          <a:stretch>
            <a:fillRect/>
          </a:stretch>
        </p:blipFill>
        <p:spPr>
          <a:xfrm>
            <a:off x="2592925" y="2159726"/>
            <a:ext cx="3576204" cy="3778250"/>
          </a:xfrm>
        </p:spPr>
      </p:pic>
      <p:pic>
        <p:nvPicPr>
          <p:cNvPr id="6" name="Content Placeholder 4">
            <a:extLst>
              <a:ext uri="{FF2B5EF4-FFF2-40B4-BE49-F238E27FC236}">
                <a16:creationId xmlns:a16="http://schemas.microsoft.com/office/drawing/2014/main" id="{97ACBCEE-244A-7E46-95F8-CA20B6CCC3AB}"/>
              </a:ext>
            </a:extLst>
          </p:cNvPr>
          <p:cNvPicPr>
            <a:picLocks noChangeAspect="1"/>
          </p:cNvPicPr>
          <p:nvPr/>
        </p:nvPicPr>
        <p:blipFill>
          <a:blip r:embed="rId3"/>
          <a:stretch>
            <a:fillRect/>
          </a:stretch>
        </p:blipFill>
        <p:spPr>
          <a:xfrm>
            <a:off x="7048767" y="1905001"/>
            <a:ext cx="3630125" cy="4053640"/>
          </a:xfrm>
          <a:prstGeom prst="rect">
            <a:avLst/>
          </a:prstGeom>
        </p:spPr>
      </p:pic>
    </p:spTree>
    <p:extLst>
      <p:ext uri="{BB962C8B-B14F-4D97-AF65-F5344CB8AC3E}">
        <p14:creationId xmlns:p14="http://schemas.microsoft.com/office/powerpoint/2010/main" val="1008169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20C27-084F-1043-89E1-306BB3C6C6A3}"/>
              </a:ext>
            </a:extLst>
          </p:cNvPr>
          <p:cNvSpPr>
            <a:spLocks noGrp="1"/>
          </p:cNvSpPr>
          <p:nvPr>
            <p:ph type="title"/>
          </p:nvPr>
        </p:nvSpPr>
        <p:spPr/>
        <p:txBody>
          <a:bodyPr/>
          <a:lstStyle/>
          <a:p>
            <a:r>
              <a:rPr lang="sr-Latn-RS" dirty="0" err="1"/>
              <a:t>Reproduction</a:t>
            </a:r>
            <a:r>
              <a:rPr lang="sr-Latn-RS" dirty="0"/>
              <a:t> </a:t>
            </a:r>
            <a:r>
              <a:rPr lang="sr-Latn-RS" dirty="0" err="1"/>
              <a:t>of</a:t>
            </a:r>
            <a:r>
              <a:rPr lang="sr-Latn-RS" dirty="0"/>
              <a:t> </a:t>
            </a:r>
            <a:r>
              <a:rPr lang="sr-Latn-RS" dirty="0" err="1"/>
              <a:t>molecules</a:t>
            </a:r>
            <a:r>
              <a:rPr lang="sr-Latn-RS" dirty="0"/>
              <a:t> in </a:t>
            </a:r>
            <a:r>
              <a:rPr lang="sr-Latn-RS" dirty="0" err="1"/>
              <a:t>the</a:t>
            </a:r>
            <a:r>
              <a:rPr lang="sr-Latn-RS" dirty="0"/>
              <a:t> </a:t>
            </a:r>
            <a:r>
              <a:rPr lang="sr-Latn-RS" dirty="0" err="1"/>
              <a:t>cell</a:t>
            </a:r>
            <a:endParaRPr lang="sr-Latn-RS" dirty="0"/>
          </a:p>
        </p:txBody>
      </p:sp>
      <p:sp>
        <p:nvSpPr>
          <p:cNvPr id="3" name="Content Placeholder 2">
            <a:extLst>
              <a:ext uri="{FF2B5EF4-FFF2-40B4-BE49-F238E27FC236}">
                <a16:creationId xmlns:a16="http://schemas.microsoft.com/office/drawing/2014/main" id="{DC73B45F-1A8E-E848-9453-CD88B0E9CE8C}"/>
              </a:ext>
            </a:extLst>
          </p:cNvPr>
          <p:cNvSpPr>
            <a:spLocks noGrp="1"/>
          </p:cNvSpPr>
          <p:nvPr>
            <p:ph idx="1"/>
          </p:nvPr>
        </p:nvSpPr>
        <p:spPr/>
        <p:txBody>
          <a:bodyPr/>
          <a:lstStyle/>
          <a:p>
            <a:r>
              <a:rPr lang="en-US" dirty="0"/>
              <a:t>The integrity of the cell is maintained by constant renewal-reproduction of cell structures on a chemical level. </a:t>
            </a:r>
          </a:p>
          <a:p>
            <a:r>
              <a:rPr lang="en-US" dirty="0"/>
              <a:t>The rate of chemical reproduction depends on the supply of necessary ingredients in the cell. </a:t>
            </a:r>
          </a:p>
          <a:p>
            <a:r>
              <a:rPr lang="en-US" dirty="0"/>
              <a:t>Due to the reproduction of molecules, cells grow (protoplasmic mass increases and cell structures are renewed).</a:t>
            </a:r>
            <a:endParaRPr lang="sr-Latn-RS" dirty="0"/>
          </a:p>
        </p:txBody>
      </p:sp>
    </p:spTree>
    <p:extLst>
      <p:ext uri="{BB962C8B-B14F-4D97-AF65-F5344CB8AC3E}">
        <p14:creationId xmlns:p14="http://schemas.microsoft.com/office/powerpoint/2010/main" val="19655254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ABFBA-9044-1D4C-A2F6-B2DBD9030E68}"/>
              </a:ext>
            </a:extLst>
          </p:cNvPr>
          <p:cNvSpPr>
            <a:spLocks noGrp="1"/>
          </p:cNvSpPr>
          <p:nvPr>
            <p:ph type="title"/>
          </p:nvPr>
        </p:nvSpPr>
        <p:spPr/>
        <p:txBody>
          <a:bodyPr/>
          <a:lstStyle/>
          <a:p>
            <a:r>
              <a:rPr lang="sr-Latn-RS" dirty="0" err="1"/>
              <a:t>Difference</a:t>
            </a:r>
            <a:r>
              <a:rPr lang="sr-Latn-RS" dirty="0"/>
              <a:t> in </a:t>
            </a:r>
            <a:r>
              <a:rPr lang="sr-Latn-RS" dirty="0" err="1"/>
              <a:t>cytokinesis</a:t>
            </a:r>
            <a:endParaRPr lang="sr-Latn-RS" dirty="0"/>
          </a:p>
        </p:txBody>
      </p:sp>
      <p:pic>
        <p:nvPicPr>
          <p:cNvPr id="5" name="Content Placeholder 4">
            <a:extLst>
              <a:ext uri="{FF2B5EF4-FFF2-40B4-BE49-F238E27FC236}">
                <a16:creationId xmlns:a16="http://schemas.microsoft.com/office/drawing/2014/main" id="{5FD9B26B-9479-EE4A-AEE4-5F5BFCE80E5E}"/>
              </a:ext>
            </a:extLst>
          </p:cNvPr>
          <p:cNvPicPr>
            <a:picLocks noGrp="1" noChangeAspect="1"/>
          </p:cNvPicPr>
          <p:nvPr>
            <p:ph idx="1"/>
          </p:nvPr>
        </p:nvPicPr>
        <p:blipFill>
          <a:blip r:embed="rId2"/>
          <a:stretch>
            <a:fillRect/>
          </a:stretch>
        </p:blipFill>
        <p:spPr>
          <a:xfrm>
            <a:off x="2214335" y="1715784"/>
            <a:ext cx="3881666" cy="4336376"/>
          </a:xfrm>
        </p:spPr>
      </p:pic>
      <p:pic>
        <p:nvPicPr>
          <p:cNvPr id="6" name="Content Placeholder 4">
            <a:extLst>
              <a:ext uri="{FF2B5EF4-FFF2-40B4-BE49-F238E27FC236}">
                <a16:creationId xmlns:a16="http://schemas.microsoft.com/office/drawing/2014/main" id="{A5DF9424-B78C-F248-ADAB-AF64642EA360}"/>
              </a:ext>
            </a:extLst>
          </p:cNvPr>
          <p:cNvPicPr>
            <a:picLocks noChangeAspect="1"/>
          </p:cNvPicPr>
          <p:nvPr/>
        </p:nvPicPr>
        <p:blipFill>
          <a:blip r:embed="rId3"/>
          <a:stretch>
            <a:fillRect/>
          </a:stretch>
        </p:blipFill>
        <p:spPr>
          <a:xfrm>
            <a:off x="6641905" y="1448656"/>
            <a:ext cx="4043218" cy="4531585"/>
          </a:xfrm>
          <a:prstGeom prst="rect">
            <a:avLst/>
          </a:prstGeom>
        </p:spPr>
      </p:pic>
    </p:spTree>
    <p:extLst>
      <p:ext uri="{BB962C8B-B14F-4D97-AF65-F5344CB8AC3E}">
        <p14:creationId xmlns:p14="http://schemas.microsoft.com/office/powerpoint/2010/main" val="1518701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botanika.biologija.org/zeleni-skrat/slike/slike_drobnogled/Mitoza/mitoza_allium.jpg">
            <a:hlinkClick r:id="rId2"/>
            <a:extLst>
              <a:ext uri="{FF2B5EF4-FFF2-40B4-BE49-F238E27FC236}">
                <a16:creationId xmlns:a16="http://schemas.microsoft.com/office/drawing/2014/main" id="{C61059F1-FBB0-4E56-81D6-9C682DA55EC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1814" y="1268414"/>
            <a:ext cx="60975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descr="http://nzetc.victoria.ac.nz/etexts/Bio13Tuat01/Bio13Tuat01_049a.jpg">
            <a:hlinkClick r:id="rId4"/>
            <a:extLst>
              <a:ext uri="{FF2B5EF4-FFF2-40B4-BE49-F238E27FC236}">
                <a16:creationId xmlns:a16="http://schemas.microsoft.com/office/drawing/2014/main" id="{3BC5C3C3-6E0D-4D62-AD6C-F2731E9E557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48163" y="3114676"/>
            <a:ext cx="32004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E84DF09B-1D54-453C-AB14-FD622A10FE4E}"/>
              </a:ext>
            </a:extLst>
          </p:cNvPr>
          <p:cNvSpPr/>
          <p:nvPr/>
        </p:nvSpPr>
        <p:spPr>
          <a:xfrm>
            <a:off x="3887789" y="615951"/>
            <a:ext cx="4465637" cy="504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Latn-RS" dirty="0" err="1"/>
              <a:t>Mitosis</a:t>
            </a:r>
            <a:r>
              <a:rPr lang="sr-Latn-RS" dirty="0"/>
              <a:t> (</a:t>
            </a:r>
            <a:r>
              <a:rPr lang="sr-Latn-RS" dirty="0" err="1"/>
              <a:t>plant</a:t>
            </a:r>
            <a:r>
              <a:rPr lang="sr-Latn-RS" dirty="0"/>
              <a:t> </a:t>
            </a:r>
            <a:r>
              <a:rPr lang="sr-Latn-RS" dirty="0" err="1"/>
              <a:t>cell</a:t>
            </a:r>
            <a:r>
              <a:rPr lang="sr-Latn-RS" dirty="0"/>
              <a:t>)</a:t>
            </a:r>
            <a:endParaRPr lang="en-US" dirty="0"/>
          </a:p>
        </p:txBody>
      </p:sp>
      <p:sp>
        <p:nvSpPr>
          <p:cNvPr id="8" name="Rectangle 7">
            <a:extLst>
              <a:ext uri="{FF2B5EF4-FFF2-40B4-BE49-F238E27FC236}">
                <a16:creationId xmlns:a16="http://schemas.microsoft.com/office/drawing/2014/main" id="{9219B67A-5879-40E7-B91C-05198B96B648}"/>
              </a:ext>
            </a:extLst>
          </p:cNvPr>
          <p:cNvSpPr/>
          <p:nvPr/>
        </p:nvSpPr>
        <p:spPr>
          <a:xfrm>
            <a:off x="2424113" y="4149726"/>
            <a:ext cx="1655762" cy="836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Latn-RS" dirty="0" err="1"/>
              <a:t>Mitosis</a:t>
            </a:r>
            <a:r>
              <a:rPr lang="sr-Latn-RS" dirty="0"/>
              <a:t> (</a:t>
            </a:r>
            <a:r>
              <a:rPr lang="sr-Latn-RS" dirty="0" err="1"/>
              <a:t>animal</a:t>
            </a:r>
            <a:r>
              <a:rPr lang="sr-Latn-RS" dirty="0"/>
              <a:t> </a:t>
            </a:r>
            <a:r>
              <a:rPr lang="sr-Latn-RS" dirty="0" err="1"/>
              <a:t>cell</a:t>
            </a:r>
            <a:r>
              <a:rPr lang="sr-Latn-RS" dirty="0"/>
              <a:t>)</a:t>
            </a:r>
            <a:endParaRPr lang="en-US" dirty="0"/>
          </a:p>
        </p:txBody>
      </p:sp>
    </p:spTree>
  </p:cSld>
  <p:clrMapOvr>
    <a:masterClrMapping/>
  </p:clrMapOvr>
  <p:transition advTm="108238"/>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A4E16-1685-3E42-8B6C-D400D1B21F8C}"/>
              </a:ext>
            </a:extLst>
          </p:cNvPr>
          <p:cNvSpPr>
            <a:spLocks noGrp="1"/>
          </p:cNvSpPr>
          <p:nvPr>
            <p:ph type="title"/>
          </p:nvPr>
        </p:nvSpPr>
        <p:spPr/>
        <p:txBody>
          <a:bodyPr/>
          <a:lstStyle/>
          <a:p>
            <a:r>
              <a:rPr lang="sr-Latn-RS" dirty="0" err="1"/>
              <a:t>Cell</a:t>
            </a:r>
            <a:r>
              <a:rPr lang="sr-Latn-RS" dirty="0"/>
              <a:t> </a:t>
            </a:r>
            <a:r>
              <a:rPr lang="sr-Latn-RS" dirty="0" err="1"/>
              <a:t>wall</a:t>
            </a:r>
            <a:r>
              <a:rPr lang="sr-Latn-RS" dirty="0"/>
              <a:t> </a:t>
            </a:r>
            <a:r>
              <a:rPr lang="sr-Latn-RS" dirty="0" err="1"/>
              <a:t>formation</a:t>
            </a:r>
            <a:endParaRPr lang="sr-Latn-RS" dirty="0"/>
          </a:p>
        </p:txBody>
      </p:sp>
      <p:pic>
        <p:nvPicPr>
          <p:cNvPr id="8193" name="Picture 1" descr="page1image77480352">
            <a:extLst>
              <a:ext uri="{FF2B5EF4-FFF2-40B4-BE49-F238E27FC236}">
                <a16:creationId xmlns:a16="http://schemas.microsoft.com/office/drawing/2014/main" id="{6B44659D-F8FC-DC46-90D0-FFCCF49A8C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9519" y="1416773"/>
            <a:ext cx="4786102" cy="526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6615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51D14-9E6A-D244-8D9D-E86E7FA6637E}"/>
              </a:ext>
            </a:extLst>
          </p:cNvPr>
          <p:cNvSpPr>
            <a:spLocks noGrp="1"/>
          </p:cNvSpPr>
          <p:nvPr>
            <p:ph type="title"/>
          </p:nvPr>
        </p:nvSpPr>
        <p:spPr/>
        <p:txBody>
          <a:bodyPr/>
          <a:lstStyle/>
          <a:p>
            <a:endParaRPr lang="sr-Latn-RS"/>
          </a:p>
        </p:txBody>
      </p:sp>
      <p:sp>
        <p:nvSpPr>
          <p:cNvPr id="3" name="Content Placeholder 2">
            <a:extLst>
              <a:ext uri="{FF2B5EF4-FFF2-40B4-BE49-F238E27FC236}">
                <a16:creationId xmlns:a16="http://schemas.microsoft.com/office/drawing/2014/main" id="{2923482B-7659-FA44-A154-6115BA5F8875}"/>
              </a:ext>
            </a:extLst>
          </p:cNvPr>
          <p:cNvSpPr>
            <a:spLocks noGrp="1"/>
          </p:cNvSpPr>
          <p:nvPr>
            <p:ph idx="1"/>
          </p:nvPr>
        </p:nvSpPr>
        <p:spPr/>
        <p:txBody>
          <a:bodyPr/>
          <a:lstStyle/>
          <a:p>
            <a:endParaRPr lang="sr-Latn-RS"/>
          </a:p>
        </p:txBody>
      </p:sp>
      <p:pic>
        <p:nvPicPr>
          <p:cNvPr id="10242" name="Picture 2" descr="Difference Between Animal and Plant Mitosis | Compare the Difference  Between Similar Terms">
            <a:extLst>
              <a:ext uri="{FF2B5EF4-FFF2-40B4-BE49-F238E27FC236}">
                <a16:creationId xmlns:a16="http://schemas.microsoft.com/office/drawing/2014/main" id="{759FDAD0-BAE7-4346-A554-9D8C5898B3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323"/>
          <a:stretch/>
        </p:blipFill>
        <p:spPr bwMode="auto">
          <a:xfrm>
            <a:off x="2438400" y="139352"/>
            <a:ext cx="8009517" cy="657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115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AB361-B514-7B4D-B778-DFD678887D0F}"/>
              </a:ext>
            </a:extLst>
          </p:cNvPr>
          <p:cNvSpPr>
            <a:spLocks noGrp="1"/>
          </p:cNvSpPr>
          <p:nvPr>
            <p:ph type="title"/>
          </p:nvPr>
        </p:nvSpPr>
        <p:spPr>
          <a:xfrm>
            <a:off x="1645921" y="624110"/>
            <a:ext cx="9858692" cy="1280890"/>
          </a:xfrm>
        </p:spPr>
        <p:txBody>
          <a:bodyPr/>
          <a:lstStyle/>
          <a:p>
            <a:r>
              <a:rPr lang="sr-Latn-RS" dirty="0" err="1"/>
              <a:t>What</a:t>
            </a:r>
            <a:r>
              <a:rPr lang="sr-Latn-RS" dirty="0"/>
              <a:t> </a:t>
            </a:r>
            <a:r>
              <a:rPr lang="sr-Latn-RS" dirty="0" err="1"/>
              <a:t>happens</a:t>
            </a:r>
            <a:r>
              <a:rPr lang="sr-Latn-RS" dirty="0"/>
              <a:t> </a:t>
            </a:r>
            <a:r>
              <a:rPr lang="sr-Latn-RS" dirty="0" err="1"/>
              <a:t>when</a:t>
            </a:r>
            <a:r>
              <a:rPr lang="sr-Latn-RS" dirty="0"/>
              <a:t> </a:t>
            </a:r>
            <a:r>
              <a:rPr lang="sr-Latn-RS" dirty="0" err="1"/>
              <a:t>mitosis</a:t>
            </a:r>
            <a:r>
              <a:rPr lang="sr-Latn-RS" dirty="0"/>
              <a:t> </a:t>
            </a:r>
            <a:r>
              <a:rPr lang="sr-Latn-RS" dirty="0" err="1"/>
              <a:t>goes</a:t>
            </a:r>
            <a:r>
              <a:rPr lang="sr-Latn-RS" dirty="0"/>
              <a:t> </a:t>
            </a:r>
            <a:r>
              <a:rPr lang="sr-Latn-RS" dirty="0" err="1"/>
              <a:t>wrong</a:t>
            </a:r>
            <a:r>
              <a:rPr lang="sr-Latn-RS" dirty="0"/>
              <a:t>?</a:t>
            </a:r>
          </a:p>
        </p:txBody>
      </p:sp>
      <p:sp>
        <p:nvSpPr>
          <p:cNvPr id="3" name="Content Placeholder 2">
            <a:extLst>
              <a:ext uri="{FF2B5EF4-FFF2-40B4-BE49-F238E27FC236}">
                <a16:creationId xmlns:a16="http://schemas.microsoft.com/office/drawing/2014/main" id="{6C38F101-C8FD-A34A-98FE-03081CC160F4}"/>
              </a:ext>
            </a:extLst>
          </p:cNvPr>
          <p:cNvSpPr>
            <a:spLocks noGrp="1"/>
          </p:cNvSpPr>
          <p:nvPr>
            <p:ph idx="1"/>
          </p:nvPr>
        </p:nvSpPr>
        <p:spPr>
          <a:xfrm>
            <a:off x="2589212" y="2133600"/>
            <a:ext cx="4032250" cy="3777622"/>
          </a:xfrm>
        </p:spPr>
        <p:txBody>
          <a:bodyPr/>
          <a:lstStyle/>
          <a:p>
            <a:r>
              <a:rPr lang="sr-Latn-RS" sz="1600" dirty="0" err="1">
                <a:solidFill>
                  <a:schemeClr val="tx1"/>
                </a:solidFill>
              </a:rPr>
              <a:t>Disruptions</a:t>
            </a:r>
            <a:r>
              <a:rPr lang="sr-Latn-RS" sz="1600" dirty="0">
                <a:solidFill>
                  <a:schemeClr val="tx1"/>
                </a:solidFill>
              </a:rPr>
              <a:t> </a:t>
            </a:r>
            <a:r>
              <a:rPr lang="sr-Latn-RS" sz="1600" dirty="0" err="1">
                <a:solidFill>
                  <a:schemeClr val="tx1"/>
                </a:solidFill>
              </a:rPr>
              <a:t>of</a:t>
            </a:r>
            <a:r>
              <a:rPr lang="sr-Latn-RS" sz="1600" dirty="0">
                <a:solidFill>
                  <a:schemeClr val="tx1"/>
                </a:solidFill>
              </a:rPr>
              <a:t> </a:t>
            </a:r>
            <a:r>
              <a:rPr lang="sr-Latn-RS" sz="1600" dirty="0" err="1">
                <a:solidFill>
                  <a:schemeClr val="tx1"/>
                </a:solidFill>
              </a:rPr>
              <a:t>mitosis</a:t>
            </a:r>
            <a:endParaRPr lang="sr-Latn-RS" sz="1600" dirty="0">
              <a:solidFill>
                <a:schemeClr val="tx1"/>
              </a:solidFill>
            </a:endParaRPr>
          </a:p>
          <a:p>
            <a:r>
              <a:rPr lang="en-US" sz="1600" b="0" i="0" u="none" strike="noStrike" dirty="0">
                <a:solidFill>
                  <a:srgbClr val="202124"/>
                </a:solidFill>
                <a:effectLst/>
              </a:rPr>
              <a:t>As a </a:t>
            </a:r>
            <a:r>
              <a:rPr lang="en-US" sz="1600" b="0" i="0" u="none" strike="noStrike">
                <a:solidFill>
                  <a:srgbClr val="202124"/>
                </a:solidFill>
                <a:effectLst/>
              </a:rPr>
              <a:t>result polyploid </a:t>
            </a:r>
            <a:r>
              <a:rPr lang="en-US" sz="1600" b="0" i="0" u="none" strike="noStrike" dirty="0">
                <a:solidFill>
                  <a:srgbClr val="202124"/>
                </a:solidFill>
                <a:effectLst/>
              </a:rPr>
              <a:t>cells are formed</a:t>
            </a:r>
            <a:endParaRPr lang="sr-Latn-RS" dirty="0"/>
          </a:p>
        </p:txBody>
      </p:sp>
      <p:pic>
        <p:nvPicPr>
          <p:cNvPr id="4" name="Picture 3" descr="1747-1028-4-10-1">
            <a:extLst>
              <a:ext uri="{FF2B5EF4-FFF2-40B4-BE49-F238E27FC236}">
                <a16:creationId xmlns:a16="http://schemas.microsoft.com/office/drawing/2014/main" id="{612F0583-DED4-3646-B422-FCA2BEB067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061" y="1447435"/>
            <a:ext cx="4032250" cy="53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Zhimulev3Big">
            <a:extLst>
              <a:ext uri="{FF2B5EF4-FFF2-40B4-BE49-F238E27FC236}">
                <a16:creationId xmlns:a16="http://schemas.microsoft.com/office/drawing/2014/main" id="{567A2037-C9AD-4D49-95A5-A775B3E1D8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130"/>
          <a:stretch>
            <a:fillRect/>
          </a:stretch>
        </p:blipFill>
        <p:spPr bwMode="auto">
          <a:xfrm>
            <a:off x="2391568" y="3737403"/>
            <a:ext cx="4427537"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8659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8D31D-5E75-DA45-82BA-7EC4ADAE4213}"/>
              </a:ext>
            </a:extLst>
          </p:cNvPr>
          <p:cNvSpPr>
            <a:spLocks noGrp="1"/>
          </p:cNvSpPr>
          <p:nvPr>
            <p:ph type="title"/>
          </p:nvPr>
        </p:nvSpPr>
        <p:spPr/>
        <p:txBody>
          <a:bodyPr/>
          <a:lstStyle/>
          <a:p>
            <a:r>
              <a:rPr lang="sr-Latn-RS" dirty="0" err="1"/>
              <a:t>Animation</a:t>
            </a:r>
            <a:r>
              <a:rPr lang="sr-Latn-RS" dirty="0"/>
              <a:t> </a:t>
            </a:r>
            <a:r>
              <a:rPr lang="sr-Latn-RS" dirty="0" err="1"/>
              <a:t>of</a:t>
            </a:r>
            <a:r>
              <a:rPr lang="sr-Latn-RS" dirty="0"/>
              <a:t> </a:t>
            </a:r>
            <a:r>
              <a:rPr lang="sr-Latn-RS" dirty="0" err="1"/>
              <a:t>mitosis</a:t>
            </a:r>
            <a:endParaRPr lang="sr-Latn-RS" dirty="0"/>
          </a:p>
        </p:txBody>
      </p:sp>
      <p:sp>
        <p:nvSpPr>
          <p:cNvPr id="3" name="Content Placeholder 2">
            <a:extLst>
              <a:ext uri="{FF2B5EF4-FFF2-40B4-BE49-F238E27FC236}">
                <a16:creationId xmlns:a16="http://schemas.microsoft.com/office/drawing/2014/main" id="{4534B9D4-EE94-7243-9D60-033A504B0589}"/>
              </a:ext>
            </a:extLst>
          </p:cNvPr>
          <p:cNvSpPr>
            <a:spLocks noGrp="1"/>
          </p:cNvSpPr>
          <p:nvPr>
            <p:ph idx="1"/>
          </p:nvPr>
        </p:nvSpPr>
        <p:spPr/>
        <p:txBody>
          <a:bodyPr/>
          <a:lstStyle/>
          <a:p>
            <a:r>
              <a:rPr lang="sr-Latn-RS" dirty="0">
                <a:hlinkClick r:id="rId2"/>
              </a:rPr>
              <a:t>https://www.youtube.com/watch?v=DwAFZb8juMQ</a:t>
            </a:r>
            <a:endParaRPr lang="sr-Latn-RS" dirty="0"/>
          </a:p>
          <a:p>
            <a:endParaRPr lang="sr-Latn-RS" dirty="0"/>
          </a:p>
        </p:txBody>
      </p:sp>
    </p:spTree>
    <p:extLst>
      <p:ext uri="{BB962C8B-B14F-4D97-AF65-F5344CB8AC3E}">
        <p14:creationId xmlns:p14="http://schemas.microsoft.com/office/powerpoint/2010/main" val="2698243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37392-0C05-0F40-9ECC-9EF088CA4DEE}"/>
              </a:ext>
            </a:extLst>
          </p:cNvPr>
          <p:cNvSpPr>
            <a:spLocks noGrp="1"/>
          </p:cNvSpPr>
          <p:nvPr>
            <p:ph type="title"/>
          </p:nvPr>
        </p:nvSpPr>
        <p:spPr/>
        <p:txBody>
          <a:bodyPr/>
          <a:lstStyle/>
          <a:p>
            <a:r>
              <a:rPr lang="sr-Latn-RS" dirty="0" err="1"/>
              <a:t>Types</a:t>
            </a:r>
            <a:r>
              <a:rPr lang="sr-Latn-RS" dirty="0"/>
              <a:t> </a:t>
            </a:r>
            <a:r>
              <a:rPr lang="sr-Latn-RS" dirty="0" err="1"/>
              <a:t>of</a:t>
            </a:r>
            <a:r>
              <a:rPr lang="sr-Latn-RS" dirty="0"/>
              <a:t> </a:t>
            </a:r>
            <a:r>
              <a:rPr lang="sr-Latn-RS" dirty="0" err="1"/>
              <a:t>reproduction</a:t>
            </a:r>
            <a:r>
              <a:rPr lang="sr-Latn-RS" dirty="0"/>
              <a:t> </a:t>
            </a:r>
            <a:r>
              <a:rPr lang="sr-Latn-RS" dirty="0" err="1"/>
              <a:t>of</a:t>
            </a:r>
            <a:r>
              <a:rPr lang="sr-Latn-RS" dirty="0"/>
              <a:t> </a:t>
            </a:r>
            <a:r>
              <a:rPr lang="sr-Latn-RS" dirty="0" err="1"/>
              <a:t>molecules</a:t>
            </a:r>
            <a:r>
              <a:rPr lang="sr-Latn-RS" dirty="0"/>
              <a:t> in </a:t>
            </a:r>
            <a:r>
              <a:rPr lang="sr-Latn-RS" dirty="0" err="1"/>
              <a:t>the</a:t>
            </a:r>
            <a:r>
              <a:rPr lang="sr-Latn-RS" dirty="0"/>
              <a:t> </a:t>
            </a:r>
            <a:r>
              <a:rPr lang="sr-Latn-RS" dirty="0" err="1"/>
              <a:t>cell</a:t>
            </a:r>
            <a:endParaRPr lang="sr-Latn-RS" dirty="0"/>
          </a:p>
        </p:txBody>
      </p:sp>
      <p:sp>
        <p:nvSpPr>
          <p:cNvPr id="3" name="Content Placeholder 2">
            <a:extLst>
              <a:ext uri="{FF2B5EF4-FFF2-40B4-BE49-F238E27FC236}">
                <a16:creationId xmlns:a16="http://schemas.microsoft.com/office/drawing/2014/main" id="{38EE266E-0F19-7F40-842E-E6BE95B9A145}"/>
              </a:ext>
            </a:extLst>
          </p:cNvPr>
          <p:cNvSpPr>
            <a:spLocks noGrp="1"/>
          </p:cNvSpPr>
          <p:nvPr>
            <p:ph idx="1"/>
          </p:nvPr>
        </p:nvSpPr>
        <p:spPr/>
        <p:txBody>
          <a:bodyPr/>
          <a:lstStyle/>
          <a:p>
            <a:r>
              <a:rPr lang="en-US" dirty="0"/>
              <a:t>accumulation </a:t>
            </a:r>
          </a:p>
          <a:p>
            <a:r>
              <a:rPr lang="en-US" dirty="0"/>
              <a:t>synthesis in the presence of enzymes </a:t>
            </a:r>
          </a:p>
          <a:p>
            <a:r>
              <a:rPr lang="en-US" dirty="0"/>
              <a:t>model-based synthesis </a:t>
            </a:r>
          </a:p>
          <a:p>
            <a:r>
              <a:rPr lang="en-US" dirty="0" err="1"/>
              <a:t>autoreproduction</a:t>
            </a:r>
            <a:endParaRPr lang="sr-Latn-RS" dirty="0"/>
          </a:p>
        </p:txBody>
      </p:sp>
    </p:spTree>
    <p:extLst>
      <p:ext uri="{BB962C8B-B14F-4D97-AF65-F5344CB8AC3E}">
        <p14:creationId xmlns:p14="http://schemas.microsoft.com/office/powerpoint/2010/main" val="1836228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76D8D-AF95-AF48-82A8-800BA73335D0}"/>
              </a:ext>
            </a:extLst>
          </p:cNvPr>
          <p:cNvSpPr>
            <a:spLocks noGrp="1"/>
          </p:cNvSpPr>
          <p:nvPr>
            <p:ph type="title"/>
          </p:nvPr>
        </p:nvSpPr>
        <p:spPr/>
        <p:txBody>
          <a:bodyPr/>
          <a:lstStyle/>
          <a:p>
            <a:r>
              <a:rPr lang="sr-Latn-RS" dirty="0" err="1"/>
              <a:t>Reproduction</a:t>
            </a:r>
            <a:r>
              <a:rPr lang="sr-Latn-RS" dirty="0"/>
              <a:t> </a:t>
            </a:r>
            <a:r>
              <a:rPr lang="sr-Latn-RS" dirty="0" err="1"/>
              <a:t>of</a:t>
            </a:r>
            <a:r>
              <a:rPr lang="sr-Latn-RS" dirty="0"/>
              <a:t> </a:t>
            </a:r>
            <a:r>
              <a:rPr lang="sr-Latn-RS" dirty="0" err="1"/>
              <a:t>viruses</a:t>
            </a:r>
            <a:endParaRPr lang="sr-Latn-RS" dirty="0"/>
          </a:p>
        </p:txBody>
      </p:sp>
      <p:sp>
        <p:nvSpPr>
          <p:cNvPr id="3" name="Content Placeholder 2">
            <a:extLst>
              <a:ext uri="{FF2B5EF4-FFF2-40B4-BE49-F238E27FC236}">
                <a16:creationId xmlns:a16="http://schemas.microsoft.com/office/drawing/2014/main" id="{ACB3C870-2AC9-FC45-BA74-0F47E3682EAD}"/>
              </a:ext>
            </a:extLst>
          </p:cNvPr>
          <p:cNvSpPr>
            <a:spLocks noGrp="1"/>
          </p:cNvSpPr>
          <p:nvPr>
            <p:ph idx="1"/>
          </p:nvPr>
        </p:nvSpPr>
        <p:spPr/>
        <p:txBody>
          <a:bodyPr/>
          <a:lstStyle/>
          <a:p>
            <a:r>
              <a:rPr lang="en-US" dirty="0"/>
              <a:t>The structural organization of the virus does not exceed the level of aggregates of molecules, so the reproduction of the viral particle is similar to the reproduction of the molecule.</a:t>
            </a:r>
          </a:p>
          <a:p>
            <a:endParaRPr lang="en-US" dirty="0"/>
          </a:p>
          <a:p>
            <a:r>
              <a:rPr lang="en-US" dirty="0"/>
              <a:t>Depolymerization of host cell DNA, RNA, and proteins provides nucleotides for viral nucleic acid replication and amino acids for viral protein synthesis.</a:t>
            </a:r>
            <a:endParaRPr lang="sr-Latn-RS" dirty="0"/>
          </a:p>
        </p:txBody>
      </p:sp>
    </p:spTree>
    <p:extLst>
      <p:ext uri="{BB962C8B-B14F-4D97-AF65-F5344CB8AC3E}">
        <p14:creationId xmlns:p14="http://schemas.microsoft.com/office/powerpoint/2010/main" val="479383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E9915-9830-6743-A1A9-2A6128CF2EA7}"/>
              </a:ext>
            </a:extLst>
          </p:cNvPr>
          <p:cNvSpPr>
            <a:spLocks noGrp="1"/>
          </p:cNvSpPr>
          <p:nvPr>
            <p:ph type="title"/>
          </p:nvPr>
        </p:nvSpPr>
        <p:spPr/>
        <p:txBody>
          <a:bodyPr/>
          <a:lstStyle/>
          <a:p>
            <a:r>
              <a:rPr lang="sr-Latn-RS" dirty="0" err="1"/>
              <a:t>Bacteriophage</a:t>
            </a:r>
            <a:r>
              <a:rPr lang="sr-Latn-RS" dirty="0"/>
              <a:t> </a:t>
            </a:r>
            <a:r>
              <a:rPr lang="sr-Latn-RS" dirty="0" err="1"/>
              <a:t>lifecycle</a:t>
            </a:r>
            <a:endParaRPr lang="sr-Latn-RS" dirty="0"/>
          </a:p>
        </p:txBody>
      </p:sp>
      <p:sp>
        <p:nvSpPr>
          <p:cNvPr id="3" name="Content Placeholder 2">
            <a:extLst>
              <a:ext uri="{FF2B5EF4-FFF2-40B4-BE49-F238E27FC236}">
                <a16:creationId xmlns:a16="http://schemas.microsoft.com/office/drawing/2014/main" id="{2BA366DF-E483-2F49-9CA7-FA05E2D97D4D}"/>
              </a:ext>
            </a:extLst>
          </p:cNvPr>
          <p:cNvSpPr>
            <a:spLocks noGrp="1"/>
          </p:cNvSpPr>
          <p:nvPr>
            <p:ph idx="1"/>
          </p:nvPr>
        </p:nvSpPr>
        <p:spPr/>
        <p:txBody>
          <a:bodyPr/>
          <a:lstStyle/>
          <a:p>
            <a:r>
              <a:rPr lang="en-US" b="1" dirty="0"/>
              <a:t>independent</a:t>
            </a:r>
            <a:r>
              <a:rPr lang="en-US" dirty="0"/>
              <a:t> - phages enter the cell, stop DNA synthesis of the host cell and finally lyse it (</a:t>
            </a:r>
            <a:r>
              <a:rPr lang="en-US" b="1" dirty="0"/>
              <a:t>lytic cycle</a:t>
            </a:r>
            <a:r>
              <a:rPr lang="en-US" dirty="0"/>
              <a:t>) </a:t>
            </a:r>
          </a:p>
          <a:p>
            <a:r>
              <a:rPr lang="en-US" b="1" dirty="0"/>
              <a:t>dependent</a:t>
            </a:r>
            <a:r>
              <a:rPr lang="en-US" dirty="0"/>
              <a:t> - the viral nucleic acid is incorporated into the bacterial chromosome and reproduces synchronously with the host cell (</a:t>
            </a:r>
            <a:r>
              <a:rPr lang="en-US" b="1" dirty="0"/>
              <a:t>lysogenic cycle</a:t>
            </a:r>
            <a:r>
              <a:rPr lang="en-US" dirty="0"/>
              <a:t>).</a:t>
            </a:r>
            <a:endParaRPr lang="sr-Latn-RS" dirty="0"/>
          </a:p>
        </p:txBody>
      </p:sp>
      <p:pic>
        <p:nvPicPr>
          <p:cNvPr id="4" name="Picture 6" descr="http://www.genetika.biol.pmf.unizg.hr/naslovnice/13.jpg">
            <a:extLst>
              <a:ext uri="{FF2B5EF4-FFF2-40B4-BE49-F238E27FC236}">
                <a16:creationId xmlns:a16="http://schemas.microsoft.com/office/drawing/2014/main" id="{2A17A986-9102-B64E-A700-3CBF870D3A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347" r="66505" b="44743"/>
          <a:stretch>
            <a:fillRect/>
          </a:stretch>
        </p:blipFill>
        <p:spPr bwMode="auto">
          <a:xfrm>
            <a:off x="3000376" y="4196134"/>
            <a:ext cx="1928799" cy="171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E12DD44-67B5-B94C-B394-0C1418EB4371}"/>
              </a:ext>
            </a:extLst>
          </p:cNvPr>
          <p:cNvSpPr txBox="1"/>
          <p:nvPr/>
        </p:nvSpPr>
        <p:spPr>
          <a:xfrm>
            <a:off x="2971800" y="5955156"/>
            <a:ext cx="1928799" cy="338554"/>
          </a:xfrm>
          <a:prstGeom prst="rect">
            <a:avLst/>
          </a:prstGeom>
          <a:noFill/>
        </p:spPr>
        <p:txBody>
          <a:bodyPr wrap="square" rtlCol="0">
            <a:spAutoFit/>
          </a:bodyPr>
          <a:lstStyle/>
          <a:p>
            <a:pPr algn="ctr"/>
            <a:r>
              <a:rPr lang="sr-Latn-RS" sz="1600" b="1" dirty="0" err="1"/>
              <a:t>Bacteriophage</a:t>
            </a:r>
            <a:endParaRPr lang="sr-Latn-RS" b="1" dirty="0"/>
          </a:p>
        </p:txBody>
      </p:sp>
      <p:pic>
        <p:nvPicPr>
          <p:cNvPr id="18434" name="Picture 2" descr="Lytic cycle - Wikipedia">
            <a:extLst>
              <a:ext uri="{FF2B5EF4-FFF2-40B4-BE49-F238E27FC236}">
                <a16:creationId xmlns:a16="http://schemas.microsoft.com/office/drawing/2014/main" id="{8989D0E5-FE75-6F45-B114-792310CEE1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0775" y="3528902"/>
            <a:ext cx="3517900" cy="3329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577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D2A98-8609-AF47-A761-D10C2453D975}"/>
              </a:ext>
            </a:extLst>
          </p:cNvPr>
          <p:cNvSpPr>
            <a:spLocks noGrp="1"/>
          </p:cNvSpPr>
          <p:nvPr>
            <p:ph type="title"/>
          </p:nvPr>
        </p:nvSpPr>
        <p:spPr/>
        <p:txBody>
          <a:bodyPr/>
          <a:lstStyle/>
          <a:p>
            <a:endParaRPr lang="sr-Latn-RS"/>
          </a:p>
        </p:txBody>
      </p:sp>
      <p:sp>
        <p:nvSpPr>
          <p:cNvPr id="3" name="Content Placeholder 2">
            <a:extLst>
              <a:ext uri="{FF2B5EF4-FFF2-40B4-BE49-F238E27FC236}">
                <a16:creationId xmlns:a16="http://schemas.microsoft.com/office/drawing/2014/main" id="{C44C0626-E7EB-0D41-AB00-85E71C26EB78}"/>
              </a:ext>
            </a:extLst>
          </p:cNvPr>
          <p:cNvSpPr>
            <a:spLocks noGrp="1"/>
          </p:cNvSpPr>
          <p:nvPr>
            <p:ph idx="1"/>
          </p:nvPr>
        </p:nvSpPr>
        <p:spPr/>
        <p:txBody>
          <a:bodyPr/>
          <a:lstStyle/>
          <a:p>
            <a:endParaRPr lang="sr-Latn-RS"/>
          </a:p>
        </p:txBody>
      </p:sp>
      <p:pic>
        <p:nvPicPr>
          <p:cNvPr id="17414" name="Picture 6" descr="The Most Spooktacular Virus of All: The Bacteriophage! | Norgen Biotek Corp.">
            <a:extLst>
              <a:ext uri="{FF2B5EF4-FFF2-40B4-BE49-F238E27FC236}">
                <a16:creationId xmlns:a16="http://schemas.microsoft.com/office/drawing/2014/main" id="{06E03D8F-616F-F243-921A-50BC809AEB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5787" y="288333"/>
            <a:ext cx="9648825" cy="6281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87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796C5-9B56-0646-9A03-C470664E8DD0}"/>
              </a:ext>
            </a:extLst>
          </p:cNvPr>
          <p:cNvSpPr>
            <a:spLocks noGrp="1"/>
          </p:cNvSpPr>
          <p:nvPr>
            <p:ph type="title"/>
          </p:nvPr>
        </p:nvSpPr>
        <p:spPr>
          <a:xfrm>
            <a:off x="1943101" y="624110"/>
            <a:ext cx="9561512" cy="1280890"/>
          </a:xfrm>
        </p:spPr>
        <p:txBody>
          <a:bodyPr/>
          <a:lstStyle/>
          <a:p>
            <a:r>
              <a:rPr lang="sr-Latn-RS" dirty="0" err="1"/>
              <a:t>Reproduction</a:t>
            </a:r>
            <a:r>
              <a:rPr lang="sr-Latn-RS" dirty="0"/>
              <a:t> </a:t>
            </a:r>
            <a:r>
              <a:rPr lang="sr-Latn-RS" dirty="0" err="1"/>
              <a:t>of</a:t>
            </a:r>
            <a:r>
              <a:rPr lang="sr-Latn-RS" dirty="0"/>
              <a:t> </a:t>
            </a:r>
            <a:r>
              <a:rPr lang="sr-Latn-RS" dirty="0" err="1"/>
              <a:t>bacteria</a:t>
            </a:r>
            <a:r>
              <a:rPr lang="sr-Latn-RS" dirty="0"/>
              <a:t>- </a:t>
            </a:r>
            <a:r>
              <a:rPr lang="en-US" dirty="0"/>
              <a:t>binary division</a:t>
            </a:r>
            <a:endParaRPr lang="sr-Latn-RS" dirty="0"/>
          </a:p>
        </p:txBody>
      </p:sp>
      <p:sp>
        <p:nvSpPr>
          <p:cNvPr id="3" name="Content Placeholder 2">
            <a:extLst>
              <a:ext uri="{FF2B5EF4-FFF2-40B4-BE49-F238E27FC236}">
                <a16:creationId xmlns:a16="http://schemas.microsoft.com/office/drawing/2014/main" id="{52DEEAE9-7160-0747-962C-418129C4467E}"/>
              </a:ext>
            </a:extLst>
          </p:cNvPr>
          <p:cNvSpPr>
            <a:spLocks noGrp="1"/>
          </p:cNvSpPr>
          <p:nvPr>
            <p:ph idx="1"/>
          </p:nvPr>
        </p:nvSpPr>
        <p:spPr>
          <a:xfrm>
            <a:off x="1943101" y="2035182"/>
            <a:ext cx="9072562" cy="4150999"/>
          </a:xfrm>
        </p:spPr>
        <p:txBody>
          <a:bodyPr/>
          <a:lstStyle/>
          <a:p>
            <a:r>
              <a:rPr lang="en-US" dirty="0"/>
              <a:t>Bacteria contain one circular DNA molecule that replicates before binary fission. </a:t>
            </a:r>
          </a:p>
          <a:p>
            <a:r>
              <a:rPr lang="en-US" dirty="0"/>
              <a:t>As the bacterial membrane grows, it elongates, the two chromosomes created by replication separate, the cytoplasm divides and two bacterial cells are formed. </a:t>
            </a:r>
          </a:p>
          <a:p>
            <a:r>
              <a:rPr lang="en-US" dirty="0"/>
              <a:t>In the process of division, each daughter cell receives the same set of genes (same as mother had).</a:t>
            </a:r>
            <a:endParaRPr lang="sr-Latn-RS" dirty="0"/>
          </a:p>
        </p:txBody>
      </p:sp>
      <p:pic>
        <p:nvPicPr>
          <p:cNvPr id="19460" name="Picture 4" descr="How Does Bacteria Multiply Binary Fission">
            <a:extLst>
              <a:ext uri="{FF2B5EF4-FFF2-40B4-BE49-F238E27FC236}">
                <a16:creationId xmlns:a16="http://schemas.microsoft.com/office/drawing/2014/main" id="{C83223A9-2D8C-8949-AAC0-89EED08432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4369" y="4408975"/>
            <a:ext cx="4498975" cy="2420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666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443965-4BDA-A84D-9AC8-455AAB85360D}"/>
              </a:ext>
            </a:extLst>
          </p:cNvPr>
          <p:cNvSpPr>
            <a:spLocks noGrp="1"/>
          </p:cNvSpPr>
          <p:nvPr>
            <p:ph idx="1"/>
          </p:nvPr>
        </p:nvSpPr>
        <p:spPr/>
        <p:txBody>
          <a:bodyPr/>
          <a:lstStyle/>
          <a:p>
            <a:endParaRPr lang="sr-Latn-RS"/>
          </a:p>
        </p:txBody>
      </p:sp>
      <p:pic>
        <p:nvPicPr>
          <p:cNvPr id="4" name="Picture 2" descr="Reproduction Method of Bacteria | Binary Fission | Conjugation |  Transformation | Transduction">
            <a:extLst>
              <a:ext uri="{FF2B5EF4-FFF2-40B4-BE49-F238E27FC236}">
                <a16:creationId xmlns:a16="http://schemas.microsoft.com/office/drawing/2014/main" id="{1C9E5293-CC99-994C-B849-0E357ED74A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7804" y="1430791"/>
            <a:ext cx="7037784" cy="542721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E5B93C71-2210-894D-88E0-698C8C3DD199}"/>
              </a:ext>
            </a:extLst>
          </p:cNvPr>
          <p:cNvSpPr>
            <a:spLocks noGrp="1"/>
          </p:cNvSpPr>
          <p:nvPr>
            <p:ph type="title"/>
          </p:nvPr>
        </p:nvSpPr>
        <p:spPr>
          <a:xfrm>
            <a:off x="2050000" y="567611"/>
            <a:ext cx="9622888" cy="1280890"/>
          </a:xfrm>
        </p:spPr>
        <p:txBody>
          <a:bodyPr/>
          <a:lstStyle/>
          <a:p>
            <a:r>
              <a:rPr lang="sr-Latn-RS" dirty="0" err="1"/>
              <a:t>Reproduction</a:t>
            </a:r>
            <a:r>
              <a:rPr lang="sr-Latn-RS" dirty="0"/>
              <a:t> </a:t>
            </a:r>
            <a:r>
              <a:rPr lang="sr-Latn-RS" dirty="0" err="1"/>
              <a:t>of</a:t>
            </a:r>
            <a:r>
              <a:rPr lang="sr-Latn-RS" dirty="0"/>
              <a:t> </a:t>
            </a:r>
            <a:r>
              <a:rPr lang="sr-Latn-RS" dirty="0" err="1"/>
              <a:t>bacteria</a:t>
            </a:r>
            <a:r>
              <a:rPr lang="sr-Latn-RS" dirty="0"/>
              <a:t>- </a:t>
            </a:r>
            <a:r>
              <a:rPr lang="en-US" dirty="0"/>
              <a:t>binary division</a:t>
            </a:r>
            <a:endParaRPr lang="sr-Latn-RS" dirty="0"/>
          </a:p>
        </p:txBody>
      </p:sp>
    </p:spTree>
    <p:extLst>
      <p:ext uri="{BB962C8B-B14F-4D97-AF65-F5344CB8AC3E}">
        <p14:creationId xmlns:p14="http://schemas.microsoft.com/office/powerpoint/2010/main" val="595534283"/>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{95FBDFBC-CD19-484E-B244-782F70D13CA6}tf10001069</Template>
  <TotalTime>323</TotalTime>
  <Words>1091</Words>
  <Application>Microsoft Macintosh PowerPoint</Application>
  <PresentationFormat>Widescreen</PresentationFormat>
  <Paragraphs>118</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Cambria</vt:lpstr>
      <vt:lpstr>Century Gothic</vt:lpstr>
      <vt:lpstr>Revival565BT</vt:lpstr>
      <vt:lpstr>SymbolNew</vt:lpstr>
      <vt:lpstr>Wingdings 3</vt:lpstr>
      <vt:lpstr>Wisp</vt:lpstr>
      <vt:lpstr>REPRODUCTION OF MOLECULES, VIRUSES, BACTERIA AND CELLS</vt:lpstr>
      <vt:lpstr>Reproduction is a fundamental characteristic of life</vt:lpstr>
      <vt:lpstr>Reproduction of molecules in the cell</vt:lpstr>
      <vt:lpstr>Types of reproduction of molecules in the cell</vt:lpstr>
      <vt:lpstr>Reproduction of viruses</vt:lpstr>
      <vt:lpstr>Bacteriophage lifecycle</vt:lpstr>
      <vt:lpstr>PowerPoint Presentation</vt:lpstr>
      <vt:lpstr>Reproduction of bacteria- binary division</vt:lpstr>
      <vt:lpstr>Reproduction of bacteria- binary division</vt:lpstr>
      <vt:lpstr>CELL DIVISION</vt:lpstr>
      <vt:lpstr>MITOSIS</vt:lpstr>
      <vt:lpstr>SIGNIFICANCE OF MITOSIS</vt:lpstr>
      <vt:lpstr>THE CELL CYCLE</vt:lpstr>
      <vt:lpstr>INTERPHASE-  non-dividing state with stages</vt:lpstr>
      <vt:lpstr>Interphase G1 phase</vt:lpstr>
      <vt:lpstr>Interphase S phase</vt:lpstr>
      <vt:lpstr>Interphase G2 phase</vt:lpstr>
      <vt:lpstr>PowerPoint Presentation</vt:lpstr>
      <vt:lpstr>MITOSIS</vt:lpstr>
      <vt:lpstr>STAGES OF MITOSIS</vt:lpstr>
      <vt:lpstr>Prophase</vt:lpstr>
      <vt:lpstr>Metaphase</vt:lpstr>
      <vt:lpstr>Anaphase</vt:lpstr>
      <vt:lpstr>Telophase</vt:lpstr>
      <vt:lpstr>Differences between animal and plant cell mitosis</vt:lpstr>
      <vt:lpstr>Location of mitosis</vt:lpstr>
      <vt:lpstr>Animal cell shape vs plant cell shape</vt:lpstr>
      <vt:lpstr>Presence/absence of  of centrioles </vt:lpstr>
      <vt:lpstr>Aster formation</vt:lpstr>
      <vt:lpstr>Difference in cytokinesis</vt:lpstr>
      <vt:lpstr>PowerPoint Presentation</vt:lpstr>
      <vt:lpstr>Cell wall formation</vt:lpstr>
      <vt:lpstr>PowerPoint Presentation</vt:lpstr>
      <vt:lpstr>What happens when mitosis goes wrong?</vt:lpstr>
      <vt:lpstr>Animation of mitosis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DIVISION</dc:title>
  <dc:creator>Microsoft Office User</dc:creator>
  <cp:lastModifiedBy>Microsoft Office User</cp:lastModifiedBy>
  <cp:revision>50</cp:revision>
  <dcterms:created xsi:type="dcterms:W3CDTF">2023-09-01T07:58:20Z</dcterms:created>
  <dcterms:modified xsi:type="dcterms:W3CDTF">2023-12-20T10:12:11Z</dcterms:modified>
</cp:coreProperties>
</file>